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sldIdLst>
    <p:sldId id="259" r:id="rId5"/>
    <p:sldId id="257" r:id="rId6"/>
    <p:sldId id="258" r:id="rId7"/>
    <p:sldId id="651" r:id="rId8"/>
    <p:sldId id="266" r:id="rId9"/>
    <p:sldId id="256" r:id="rId10"/>
    <p:sldId id="267" r:id="rId11"/>
    <p:sldId id="652" r:id="rId12"/>
    <p:sldId id="646" r:id="rId13"/>
    <p:sldId id="647" r:id="rId14"/>
    <p:sldId id="648" r:id="rId15"/>
    <p:sldId id="649" r:id="rId16"/>
    <p:sldId id="650" r:id="rId17"/>
    <p:sldId id="645" r:id="rId18"/>
    <p:sldId id="668" r:id="rId19"/>
    <p:sldId id="366" r:id="rId20"/>
    <p:sldId id="398" r:id="rId21"/>
    <p:sldId id="653" r:id="rId22"/>
    <p:sldId id="399" r:id="rId23"/>
    <p:sldId id="367" r:id="rId24"/>
    <p:sldId id="368" r:id="rId25"/>
    <p:sldId id="666" r:id="rId26"/>
    <p:sldId id="664" r:id="rId27"/>
    <p:sldId id="665" r:id="rId28"/>
    <p:sldId id="407" r:id="rId29"/>
    <p:sldId id="349" r:id="rId30"/>
    <p:sldId id="667" r:id="rId31"/>
    <p:sldId id="408" r:id="rId32"/>
    <p:sldId id="669" r:id="rId33"/>
    <p:sldId id="395" r:id="rId34"/>
    <p:sldId id="670" r:id="rId35"/>
    <p:sldId id="671" r:id="rId36"/>
    <p:sldId id="654" r:id="rId37"/>
    <p:sldId id="405" r:id="rId38"/>
    <p:sldId id="363" r:id="rId39"/>
    <p:sldId id="394" r:id="rId40"/>
    <p:sldId id="364" r:id="rId41"/>
    <p:sldId id="359" r:id="rId42"/>
    <p:sldId id="390" r:id="rId43"/>
    <p:sldId id="389" r:id="rId44"/>
    <p:sldId id="360" r:id="rId45"/>
    <p:sldId id="388" r:id="rId46"/>
    <p:sldId id="663" r:id="rId47"/>
    <p:sldId id="393" r:id="rId48"/>
    <p:sldId id="365" r:id="rId49"/>
    <p:sldId id="672" r:id="rId50"/>
    <p:sldId id="673" r:id="rId51"/>
    <p:sldId id="674" r:id="rId52"/>
    <p:sldId id="302" r:id="rId53"/>
    <p:sldId id="675" r:id="rId54"/>
    <p:sldId id="676" r:id="rId55"/>
    <p:sldId id="299" r:id="rId56"/>
    <p:sldId id="361" r:id="rId57"/>
    <p:sldId id="300" r:id="rId58"/>
    <p:sldId id="301" r:id="rId59"/>
    <p:sldId id="261" r:id="rId60"/>
    <p:sldId id="262" r:id="rId61"/>
    <p:sldId id="263" r:id="rId62"/>
    <p:sldId id="264" r:id="rId63"/>
    <p:sldId id="391" r:id="rId64"/>
    <p:sldId id="387" r:id="rId65"/>
    <p:sldId id="392" r:id="rId66"/>
    <p:sldId id="415" r:id="rId67"/>
    <p:sldId id="312" r:id="rId68"/>
    <p:sldId id="314" r:id="rId69"/>
    <p:sldId id="313" r:id="rId70"/>
    <p:sldId id="488" r:id="rId71"/>
    <p:sldId id="489" r:id="rId72"/>
    <p:sldId id="492" r:id="rId73"/>
    <p:sldId id="493" r:id="rId74"/>
    <p:sldId id="491" r:id="rId75"/>
    <p:sldId id="494" r:id="rId76"/>
    <p:sldId id="453" r:id="rId77"/>
    <p:sldId id="452" r:id="rId78"/>
    <p:sldId id="456" r:id="rId79"/>
    <p:sldId id="495" r:id="rId80"/>
    <p:sldId id="451" r:id="rId81"/>
    <p:sldId id="454" r:id="rId82"/>
    <p:sldId id="455" r:id="rId83"/>
    <p:sldId id="496" r:id="rId84"/>
    <p:sldId id="593" r:id="rId85"/>
    <p:sldId id="580" r:id="rId86"/>
    <p:sldId id="602" r:id="rId87"/>
    <p:sldId id="603" r:id="rId88"/>
    <p:sldId id="604" r:id="rId89"/>
    <p:sldId id="607" r:id="rId90"/>
    <p:sldId id="289" r:id="rId91"/>
    <p:sldId id="290" r:id="rId92"/>
    <p:sldId id="291" r:id="rId93"/>
    <p:sldId id="608" r:id="rId94"/>
    <p:sldId id="260"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421397-472C-4938-9C77-FBE75CAA5985}" v="3" dt="2025-11-05T16:38:40.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4660"/>
  </p:normalViewPr>
  <p:slideViewPr>
    <p:cSldViewPr snapToGrid="0">
      <p:cViewPr varScale="1">
        <p:scale>
          <a:sx n="111" d="100"/>
          <a:sy n="111" d="100"/>
        </p:scale>
        <p:origin x="6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x, Mr A" userId="6f8d0108-80a2-465b-8954-b9e34f9b52a4" providerId="ADAL" clId="{1A94A03B-5F5D-4B10-9F54-45E76B8F7F62}"/>
    <pc:docChg chg="custSel addSld delSld modSld">
      <pc:chgData name="Cox, Mr A" userId="6f8d0108-80a2-465b-8954-b9e34f9b52a4" providerId="ADAL" clId="{1A94A03B-5F5D-4B10-9F54-45E76B8F7F62}" dt="2025-11-05T16:47:28.852" v="497" actId="14100"/>
      <pc:docMkLst>
        <pc:docMk/>
      </pc:docMkLst>
      <pc:sldChg chg="modSp mod">
        <pc:chgData name="Cox, Mr A" userId="6f8d0108-80a2-465b-8954-b9e34f9b52a4" providerId="ADAL" clId="{1A94A03B-5F5D-4B10-9F54-45E76B8F7F62}" dt="2025-11-05T16:26:51.470" v="353" actId="20577"/>
        <pc:sldMkLst>
          <pc:docMk/>
          <pc:sldMk cId="1846116401" sldId="257"/>
        </pc:sldMkLst>
        <pc:spChg chg="mod">
          <ac:chgData name="Cox, Mr A" userId="6f8d0108-80a2-465b-8954-b9e34f9b52a4" providerId="ADAL" clId="{1A94A03B-5F5D-4B10-9F54-45E76B8F7F62}" dt="2025-11-05T16:26:51.470" v="353" actId="20577"/>
          <ac:spMkLst>
            <pc:docMk/>
            <pc:sldMk cId="1846116401" sldId="257"/>
            <ac:spMk id="6" creationId="{4FE33544-A627-518D-68F6-45D5C9005D95}"/>
          </ac:spMkLst>
        </pc:spChg>
        <pc:spChg chg="mod">
          <ac:chgData name="Cox, Mr A" userId="6f8d0108-80a2-465b-8954-b9e34f9b52a4" providerId="ADAL" clId="{1A94A03B-5F5D-4B10-9F54-45E76B8F7F62}" dt="2025-11-05T16:26:21.828" v="347" actId="20577"/>
          <ac:spMkLst>
            <pc:docMk/>
            <pc:sldMk cId="1846116401" sldId="257"/>
            <ac:spMk id="8" creationId="{C45AFB32-AFEF-385E-17CF-C70763002C3D}"/>
          </ac:spMkLst>
        </pc:spChg>
      </pc:sldChg>
      <pc:sldChg chg="add del">
        <pc:chgData name="Cox, Mr A" userId="6f8d0108-80a2-465b-8954-b9e34f9b52a4" providerId="ADAL" clId="{1A94A03B-5F5D-4B10-9F54-45E76B8F7F62}" dt="2025-11-05T16:34:19.906" v="485" actId="47"/>
        <pc:sldMkLst>
          <pc:docMk/>
          <pc:sldMk cId="477368741" sldId="297"/>
        </pc:sldMkLst>
      </pc:sldChg>
      <pc:sldChg chg="add del">
        <pc:chgData name="Cox, Mr A" userId="6f8d0108-80a2-465b-8954-b9e34f9b52a4" providerId="ADAL" clId="{1A94A03B-5F5D-4B10-9F54-45E76B8F7F62}" dt="2025-11-05T16:34:20.410" v="486" actId="47"/>
        <pc:sldMkLst>
          <pc:docMk/>
          <pc:sldMk cId="799178606" sldId="298"/>
        </pc:sldMkLst>
      </pc:sldChg>
      <pc:sldChg chg="add">
        <pc:chgData name="Cox, Mr A" userId="6f8d0108-80a2-465b-8954-b9e34f9b52a4" providerId="ADAL" clId="{1A94A03B-5F5D-4B10-9F54-45E76B8F7F62}" dt="2025-11-05T16:34:16.985" v="484"/>
        <pc:sldMkLst>
          <pc:docMk/>
          <pc:sldMk cId="2235976426" sldId="299"/>
        </pc:sldMkLst>
      </pc:sldChg>
      <pc:sldChg chg="add">
        <pc:chgData name="Cox, Mr A" userId="6f8d0108-80a2-465b-8954-b9e34f9b52a4" providerId="ADAL" clId="{1A94A03B-5F5D-4B10-9F54-45E76B8F7F62}" dt="2025-11-05T16:34:16.985" v="484"/>
        <pc:sldMkLst>
          <pc:docMk/>
          <pc:sldMk cId="2908751970" sldId="300"/>
        </pc:sldMkLst>
      </pc:sldChg>
      <pc:sldChg chg="add">
        <pc:chgData name="Cox, Mr A" userId="6f8d0108-80a2-465b-8954-b9e34f9b52a4" providerId="ADAL" clId="{1A94A03B-5F5D-4B10-9F54-45E76B8F7F62}" dt="2025-11-05T16:34:16.985" v="484"/>
        <pc:sldMkLst>
          <pc:docMk/>
          <pc:sldMk cId="1974491933" sldId="301"/>
        </pc:sldMkLst>
      </pc:sldChg>
      <pc:sldChg chg="add">
        <pc:chgData name="Cox, Mr A" userId="6f8d0108-80a2-465b-8954-b9e34f9b52a4" providerId="ADAL" clId="{1A94A03B-5F5D-4B10-9F54-45E76B8F7F62}" dt="2025-11-05T16:34:16.985" v="484"/>
        <pc:sldMkLst>
          <pc:docMk/>
          <pc:sldMk cId="3354344023" sldId="302"/>
        </pc:sldMkLst>
      </pc:sldChg>
      <pc:sldChg chg="modSp mod">
        <pc:chgData name="Cox, Mr A" userId="6f8d0108-80a2-465b-8954-b9e34f9b52a4" providerId="ADAL" clId="{1A94A03B-5F5D-4B10-9F54-45E76B8F7F62}" dt="2025-11-03T16:10:47.107" v="333" actId="1076"/>
        <pc:sldMkLst>
          <pc:docMk/>
          <pc:sldMk cId="497268281" sldId="312"/>
        </pc:sldMkLst>
        <pc:picChg chg="mod">
          <ac:chgData name="Cox, Mr A" userId="6f8d0108-80a2-465b-8954-b9e34f9b52a4" providerId="ADAL" clId="{1A94A03B-5F5D-4B10-9F54-45E76B8F7F62}" dt="2025-11-03T16:10:47.107" v="333" actId="1076"/>
          <ac:picMkLst>
            <pc:docMk/>
            <pc:sldMk cId="497268281" sldId="312"/>
            <ac:picMk id="4" creationId="{00000000-0000-0000-0000-000000000000}"/>
          </ac:picMkLst>
        </pc:picChg>
      </pc:sldChg>
      <pc:sldChg chg="add">
        <pc:chgData name="Cox, Mr A" userId="6f8d0108-80a2-465b-8954-b9e34f9b52a4" providerId="ADAL" clId="{1A94A03B-5F5D-4B10-9F54-45E76B8F7F62}" dt="2025-11-05T16:34:16.985" v="484"/>
        <pc:sldMkLst>
          <pc:docMk/>
          <pc:sldMk cId="3438864142" sldId="361"/>
        </pc:sldMkLst>
      </pc:sldChg>
      <pc:sldChg chg="modSp mod">
        <pc:chgData name="Cox, Mr A" userId="6f8d0108-80a2-465b-8954-b9e34f9b52a4" providerId="ADAL" clId="{1A94A03B-5F5D-4B10-9F54-45E76B8F7F62}" dt="2025-11-05T16:30:01.709" v="482" actId="2711"/>
        <pc:sldMkLst>
          <pc:docMk/>
          <pc:sldMk cId="947313964" sldId="388"/>
        </pc:sldMkLst>
        <pc:spChg chg="mod">
          <ac:chgData name="Cox, Mr A" userId="6f8d0108-80a2-465b-8954-b9e34f9b52a4" providerId="ADAL" clId="{1A94A03B-5F5D-4B10-9F54-45E76B8F7F62}" dt="2025-11-05T16:30:01.709" v="482" actId="2711"/>
          <ac:spMkLst>
            <pc:docMk/>
            <pc:sldMk cId="947313964" sldId="388"/>
            <ac:spMk id="4" creationId="{EE0DE078-DA8B-46ED-A72A-5650292C9A25}"/>
          </ac:spMkLst>
        </pc:spChg>
      </pc:sldChg>
      <pc:sldChg chg="add">
        <pc:chgData name="Cox, Mr A" userId="6f8d0108-80a2-465b-8954-b9e34f9b52a4" providerId="ADAL" clId="{1A94A03B-5F5D-4B10-9F54-45E76B8F7F62}" dt="2025-11-05T16:38:40.443" v="487"/>
        <pc:sldMkLst>
          <pc:docMk/>
          <pc:sldMk cId="1589302523" sldId="451"/>
        </pc:sldMkLst>
      </pc:sldChg>
      <pc:sldChg chg="add">
        <pc:chgData name="Cox, Mr A" userId="6f8d0108-80a2-465b-8954-b9e34f9b52a4" providerId="ADAL" clId="{1A94A03B-5F5D-4B10-9F54-45E76B8F7F62}" dt="2025-11-05T16:38:40.443" v="487"/>
        <pc:sldMkLst>
          <pc:docMk/>
          <pc:sldMk cId="3517667088" sldId="452"/>
        </pc:sldMkLst>
      </pc:sldChg>
      <pc:sldChg chg="add">
        <pc:chgData name="Cox, Mr A" userId="6f8d0108-80a2-465b-8954-b9e34f9b52a4" providerId="ADAL" clId="{1A94A03B-5F5D-4B10-9F54-45E76B8F7F62}" dt="2025-11-05T16:38:40.443" v="487"/>
        <pc:sldMkLst>
          <pc:docMk/>
          <pc:sldMk cId="1612663310" sldId="453"/>
        </pc:sldMkLst>
      </pc:sldChg>
      <pc:sldChg chg="add">
        <pc:chgData name="Cox, Mr A" userId="6f8d0108-80a2-465b-8954-b9e34f9b52a4" providerId="ADAL" clId="{1A94A03B-5F5D-4B10-9F54-45E76B8F7F62}" dt="2025-11-05T16:38:40.443" v="487"/>
        <pc:sldMkLst>
          <pc:docMk/>
          <pc:sldMk cId="3125913776" sldId="454"/>
        </pc:sldMkLst>
      </pc:sldChg>
      <pc:sldChg chg="add">
        <pc:chgData name="Cox, Mr A" userId="6f8d0108-80a2-465b-8954-b9e34f9b52a4" providerId="ADAL" clId="{1A94A03B-5F5D-4B10-9F54-45E76B8F7F62}" dt="2025-11-05T16:38:40.443" v="487"/>
        <pc:sldMkLst>
          <pc:docMk/>
          <pc:sldMk cId="1789448267" sldId="455"/>
        </pc:sldMkLst>
      </pc:sldChg>
      <pc:sldChg chg="add">
        <pc:chgData name="Cox, Mr A" userId="6f8d0108-80a2-465b-8954-b9e34f9b52a4" providerId="ADAL" clId="{1A94A03B-5F5D-4B10-9F54-45E76B8F7F62}" dt="2025-11-05T16:38:40.443" v="487"/>
        <pc:sldMkLst>
          <pc:docMk/>
          <pc:sldMk cId="3108467596" sldId="456"/>
        </pc:sldMkLst>
      </pc:sldChg>
      <pc:sldChg chg="modSp mod">
        <pc:chgData name="Cox, Mr A" userId="6f8d0108-80a2-465b-8954-b9e34f9b52a4" providerId="ADAL" clId="{1A94A03B-5F5D-4B10-9F54-45E76B8F7F62}" dt="2025-11-05T16:30:32.336" v="483" actId="1076"/>
        <pc:sldMkLst>
          <pc:docMk/>
          <pc:sldMk cId="108172373" sldId="489"/>
        </pc:sldMkLst>
        <pc:spChg chg="mod">
          <ac:chgData name="Cox, Mr A" userId="6f8d0108-80a2-465b-8954-b9e34f9b52a4" providerId="ADAL" clId="{1A94A03B-5F5D-4B10-9F54-45E76B8F7F62}" dt="2025-11-03T15:37:15.782" v="331" actId="20577"/>
          <ac:spMkLst>
            <pc:docMk/>
            <pc:sldMk cId="108172373" sldId="489"/>
            <ac:spMk id="17" creationId="{052BFAEB-A4BC-47AE-AD16-A064660B9BFE}"/>
          </ac:spMkLst>
        </pc:spChg>
        <pc:spChg chg="mod">
          <ac:chgData name="Cox, Mr A" userId="6f8d0108-80a2-465b-8954-b9e34f9b52a4" providerId="ADAL" clId="{1A94A03B-5F5D-4B10-9F54-45E76B8F7F62}" dt="2025-11-05T16:30:32.336" v="483" actId="1076"/>
          <ac:spMkLst>
            <pc:docMk/>
            <pc:sldMk cId="108172373" sldId="489"/>
            <ac:spMk id="18" creationId="{8D6966CE-86AC-4891-B1AF-CABC9331F1AF}"/>
          </ac:spMkLst>
        </pc:spChg>
        <pc:spChg chg="mod">
          <ac:chgData name="Cox, Mr A" userId="6f8d0108-80a2-465b-8954-b9e34f9b52a4" providerId="ADAL" clId="{1A94A03B-5F5D-4B10-9F54-45E76B8F7F62}" dt="2025-11-03T15:35:07.401" v="164" actId="20577"/>
          <ac:spMkLst>
            <pc:docMk/>
            <pc:sldMk cId="108172373" sldId="489"/>
            <ac:spMk id="24" creationId="{E007875C-11FF-4C0A-8979-D308905EDD0A}"/>
          </ac:spMkLst>
        </pc:spChg>
      </pc:sldChg>
      <pc:sldChg chg="addSp delSp modSp mod">
        <pc:chgData name="Cox, Mr A" userId="6f8d0108-80a2-465b-8954-b9e34f9b52a4" providerId="ADAL" clId="{1A94A03B-5F5D-4B10-9F54-45E76B8F7F62}" dt="2025-11-05T16:47:28.852" v="497" actId="14100"/>
        <pc:sldMkLst>
          <pc:docMk/>
          <pc:sldMk cId="1659805441" sldId="491"/>
        </pc:sldMkLst>
        <pc:spChg chg="add mod">
          <ac:chgData name="Cox, Mr A" userId="6f8d0108-80a2-465b-8954-b9e34f9b52a4" providerId="ADAL" clId="{1A94A03B-5F5D-4B10-9F54-45E76B8F7F62}" dt="2025-11-05T16:47:28.852" v="497" actId="14100"/>
          <ac:spMkLst>
            <pc:docMk/>
            <pc:sldMk cId="1659805441" sldId="491"/>
            <ac:spMk id="3" creationId="{AD8807EE-15AB-91D4-70E2-251D49201429}"/>
          </ac:spMkLst>
        </pc:spChg>
        <pc:spChg chg="del">
          <ac:chgData name="Cox, Mr A" userId="6f8d0108-80a2-465b-8954-b9e34f9b52a4" providerId="ADAL" clId="{1A94A03B-5F5D-4B10-9F54-45E76B8F7F62}" dt="2025-11-05T16:43:38.874" v="488" actId="478"/>
          <ac:spMkLst>
            <pc:docMk/>
            <pc:sldMk cId="1659805441" sldId="491"/>
            <ac:spMk id="5" creationId="{1F745324-1009-4A55-8732-97AEA908DE33}"/>
          </ac:spMkLst>
        </pc:spChg>
      </pc:sldChg>
      <pc:sldChg chg="modSp mod">
        <pc:chgData name="Cox, Mr A" userId="6f8d0108-80a2-465b-8954-b9e34f9b52a4" providerId="ADAL" clId="{1A94A03B-5F5D-4B10-9F54-45E76B8F7F62}" dt="2025-11-03T15:34:09.198" v="2" actId="1076"/>
        <pc:sldMkLst>
          <pc:docMk/>
          <pc:sldMk cId="3281771659" sldId="493"/>
        </pc:sldMkLst>
        <pc:spChg chg="mod">
          <ac:chgData name="Cox, Mr A" userId="6f8d0108-80a2-465b-8954-b9e34f9b52a4" providerId="ADAL" clId="{1A94A03B-5F5D-4B10-9F54-45E76B8F7F62}" dt="2025-11-03T15:34:09.198" v="2" actId="1076"/>
          <ac:spMkLst>
            <pc:docMk/>
            <pc:sldMk cId="3281771659" sldId="493"/>
            <ac:spMk id="5" creationId="{149B19F7-8D4E-4C14-8C1F-A583E7F879C6}"/>
          </ac:spMkLst>
        </pc:spChg>
      </pc:sldChg>
      <pc:sldChg chg="add">
        <pc:chgData name="Cox, Mr A" userId="6f8d0108-80a2-465b-8954-b9e34f9b52a4" providerId="ADAL" clId="{1A94A03B-5F5D-4B10-9F54-45E76B8F7F62}" dt="2025-11-05T16:38:40.443" v="487"/>
        <pc:sldMkLst>
          <pc:docMk/>
          <pc:sldMk cId="1147605490" sldId="494"/>
        </pc:sldMkLst>
      </pc:sldChg>
      <pc:sldChg chg="add">
        <pc:chgData name="Cox, Mr A" userId="6f8d0108-80a2-465b-8954-b9e34f9b52a4" providerId="ADAL" clId="{1A94A03B-5F5D-4B10-9F54-45E76B8F7F62}" dt="2025-11-05T16:38:40.443" v="487"/>
        <pc:sldMkLst>
          <pc:docMk/>
          <pc:sldMk cId="3298681663" sldId="495"/>
        </pc:sldMkLst>
      </pc:sldChg>
      <pc:sldChg chg="add">
        <pc:chgData name="Cox, Mr A" userId="6f8d0108-80a2-465b-8954-b9e34f9b52a4" providerId="ADAL" clId="{1A94A03B-5F5D-4B10-9F54-45E76B8F7F62}" dt="2025-11-05T16:38:40.443" v="487"/>
        <pc:sldMkLst>
          <pc:docMk/>
          <pc:sldMk cId="3428909821" sldId="496"/>
        </pc:sldMkLst>
      </pc:sldChg>
      <pc:sldChg chg="modSp mod">
        <pc:chgData name="Cox, Mr A" userId="6f8d0108-80a2-465b-8954-b9e34f9b52a4" providerId="ADAL" clId="{1A94A03B-5F5D-4B10-9F54-45E76B8F7F62}" dt="2025-11-05T16:27:25.508" v="355" actId="1076"/>
        <pc:sldMkLst>
          <pc:docMk/>
          <pc:sldMk cId="2668742728" sldId="664"/>
        </pc:sldMkLst>
        <pc:spChg chg="mod">
          <ac:chgData name="Cox, Mr A" userId="6f8d0108-80a2-465b-8954-b9e34f9b52a4" providerId="ADAL" clId="{1A94A03B-5F5D-4B10-9F54-45E76B8F7F62}" dt="2025-11-05T16:27:25.508" v="355" actId="1076"/>
          <ac:spMkLst>
            <pc:docMk/>
            <pc:sldMk cId="2668742728" sldId="664"/>
            <ac:spMk id="5" creationId="{5133A069-9A0D-48EA-9E73-717580C7253B}"/>
          </ac:spMkLst>
        </pc:spChg>
      </pc:sldChg>
      <pc:sldChg chg="addSp modSp mod">
        <pc:chgData name="Cox, Mr A" userId="6f8d0108-80a2-465b-8954-b9e34f9b52a4" providerId="ADAL" clId="{1A94A03B-5F5D-4B10-9F54-45E76B8F7F62}" dt="2025-11-05T16:29:22.353" v="481" actId="1582"/>
        <pc:sldMkLst>
          <pc:docMk/>
          <pc:sldMk cId="1974593508" sldId="667"/>
        </pc:sldMkLst>
        <pc:spChg chg="add mod">
          <ac:chgData name="Cox, Mr A" userId="6f8d0108-80a2-465b-8954-b9e34f9b52a4" providerId="ADAL" clId="{1A94A03B-5F5D-4B10-9F54-45E76B8F7F62}" dt="2025-11-05T16:29:22.353" v="481" actId="1582"/>
          <ac:spMkLst>
            <pc:docMk/>
            <pc:sldMk cId="1974593508" sldId="667"/>
            <ac:spMk id="2" creationId="{47A27B72-4019-9108-1B4C-842BB6538F26}"/>
          </ac:spMkLst>
        </pc:spChg>
        <pc:spChg chg="mod">
          <ac:chgData name="Cox, Mr A" userId="6f8d0108-80a2-465b-8954-b9e34f9b52a4" providerId="ADAL" clId="{1A94A03B-5F5D-4B10-9F54-45E76B8F7F62}" dt="2025-11-05T16:27:45.175" v="357" actId="14100"/>
          <ac:spMkLst>
            <pc:docMk/>
            <pc:sldMk cId="1974593508" sldId="667"/>
            <ac:spMk id="5" creationId="{6116711D-E01F-463F-B26D-4FE18AB14873}"/>
          </ac:spMkLst>
        </pc:spChg>
      </pc:sldChg>
      <pc:sldChg chg="add">
        <pc:chgData name="Cox, Mr A" userId="6f8d0108-80a2-465b-8954-b9e34f9b52a4" providerId="ADAL" clId="{1A94A03B-5F5D-4B10-9F54-45E76B8F7F62}" dt="2025-11-05T16:34:16.985" v="484"/>
        <pc:sldMkLst>
          <pc:docMk/>
          <pc:sldMk cId="577748251" sldId="672"/>
        </pc:sldMkLst>
      </pc:sldChg>
      <pc:sldChg chg="add">
        <pc:chgData name="Cox, Mr A" userId="6f8d0108-80a2-465b-8954-b9e34f9b52a4" providerId="ADAL" clId="{1A94A03B-5F5D-4B10-9F54-45E76B8F7F62}" dt="2025-11-05T16:34:16.985" v="484"/>
        <pc:sldMkLst>
          <pc:docMk/>
          <pc:sldMk cId="4024842236" sldId="673"/>
        </pc:sldMkLst>
      </pc:sldChg>
      <pc:sldChg chg="add">
        <pc:chgData name="Cox, Mr A" userId="6f8d0108-80a2-465b-8954-b9e34f9b52a4" providerId="ADAL" clId="{1A94A03B-5F5D-4B10-9F54-45E76B8F7F62}" dt="2025-11-05T16:34:16.985" v="484"/>
        <pc:sldMkLst>
          <pc:docMk/>
          <pc:sldMk cId="4180406326" sldId="674"/>
        </pc:sldMkLst>
      </pc:sldChg>
      <pc:sldChg chg="add">
        <pc:chgData name="Cox, Mr A" userId="6f8d0108-80a2-465b-8954-b9e34f9b52a4" providerId="ADAL" clId="{1A94A03B-5F5D-4B10-9F54-45E76B8F7F62}" dt="2025-11-05T16:34:16.985" v="484"/>
        <pc:sldMkLst>
          <pc:docMk/>
          <pc:sldMk cId="3154393435" sldId="675"/>
        </pc:sldMkLst>
      </pc:sldChg>
      <pc:sldChg chg="add">
        <pc:chgData name="Cox, Mr A" userId="6f8d0108-80a2-465b-8954-b9e34f9b52a4" providerId="ADAL" clId="{1A94A03B-5F5D-4B10-9F54-45E76B8F7F62}" dt="2025-11-05T16:34:16.985" v="484"/>
        <pc:sldMkLst>
          <pc:docMk/>
          <pc:sldMk cId="1135801731" sldId="6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296D5-CFD4-4D06-B7EC-FF74EB579769}" type="datetimeFigureOut">
              <a:rPr lang="en-GB" smtClean="0"/>
              <a:t>05/11/2025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4EF5B-19F7-4723-8150-AE1CCC6F512A}" type="slidenum">
              <a:rPr lang="en-GB" smtClean="0"/>
              <a:t>‹#›</a:t>
            </a:fld>
            <a:endParaRPr lang="en-GB"/>
          </a:p>
        </p:txBody>
      </p:sp>
    </p:spTree>
    <p:extLst>
      <p:ext uri="{BB962C8B-B14F-4D97-AF65-F5344CB8AC3E}">
        <p14:creationId xmlns:p14="http://schemas.microsoft.com/office/powerpoint/2010/main" val="3553937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2517B1-E6A5-45C7-8102-B46A5D92A612}" type="slidenum">
              <a:rPr lang="en-GB" smtClean="0"/>
              <a:t>20</a:t>
            </a:fld>
            <a:endParaRPr lang="en-GB"/>
          </a:p>
        </p:txBody>
      </p:sp>
    </p:spTree>
    <p:extLst>
      <p:ext uri="{BB962C8B-B14F-4D97-AF65-F5344CB8AC3E}">
        <p14:creationId xmlns:p14="http://schemas.microsoft.com/office/powerpoint/2010/main" val="238570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2517B1-E6A5-45C7-8102-B46A5D92A612}" type="slidenum">
              <a:rPr lang="en-GB" smtClean="0"/>
              <a:t>34</a:t>
            </a:fld>
            <a:endParaRPr lang="en-GB"/>
          </a:p>
        </p:txBody>
      </p:sp>
    </p:spTree>
    <p:extLst>
      <p:ext uri="{BB962C8B-B14F-4D97-AF65-F5344CB8AC3E}">
        <p14:creationId xmlns:p14="http://schemas.microsoft.com/office/powerpoint/2010/main" val="339325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2517B1-E6A5-45C7-8102-B46A5D92A612}" type="slidenum">
              <a:rPr lang="en-GB" smtClean="0"/>
              <a:t>46</a:t>
            </a:fld>
            <a:endParaRPr lang="en-GB"/>
          </a:p>
        </p:txBody>
      </p:sp>
    </p:spTree>
    <p:extLst>
      <p:ext uri="{BB962C8B-B14F-4D97-AF65-F5344CB8AC3E}">
        <p14:creationId xmlns:p14="http://schemas.microsoft.com/office/powerpoint/2010/main" val="199982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C19D-738C-3EBF-B4D2-2DB65A904A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C49640-6540-1A8A-AC62-6B1FFD212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3CA349-2830-339B-E912-248CF432AE66}"/>
              </a:ext>
            </a:extLst>
          </p:cNvPr>
          <p:cNvSpPr>
            <a:spLocks noGrp="1"/>
          </p:cNvSpPr>
          <p:nvPr>
            <p:ph type="dt" sz="half" idx="10"/>
          </p:nvPr>
        </p:nvSpPr>
        <p:spPr/>
        <p:txBody>
          <a:bodyPr/>
          <a:lstStyle/>
          <a:p>
            <a:fld id="{9BABF91F-4577-44D3-B4A9-AFE159219E04}" type="datetimeFigureOut">
              <a:rPr lang="en-GB" smtClean="0"/>
              <a:t>05/11/2025</a:t>
            </a:fld>
            <a:endParaRPr lang="en-GB"/>
          </a:p>
        </p:txBody>
      </p:sp>
      <p:sp>
        <p:nvSpPr>
          <p:cNvPr id="5" name="Footer Placeholder 4">
            <a:extLst>
              <a:ext uri="{FF2B5EF4-FFF2-40B4-BE49-F238E27FC236}">
                <a16:creationId xmlns:a16="http://schemas.microsoft.com/office/drawing/2014/main" id="{EC244234-6BBB-5E36-AB1E-8FA146E0DD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81DCF-0929-96BF-BB7C-EFC0C502E203}"/>
              </a:ext>
            </a:extLst>
          </p:cNvPr>
          <p:cNvSpPr>
            <a:spLocks noGrp="1"/>
          </p:cNvSpPr>
          <p:nvPr>
            <p:ph type="sldNum" sz="quarter" idx="12"/>
          </p:nvPr>
        </p:nvSpPr>
        <p:spPr/>
        <p:txBody>
          <a:bodyPr/>
          <a:lstStyle/>
          <a:p>
            <a:fld id="{DF70365C-2F51-43EB-B726-683D5F63D796}" type="slidenum">
              <a:rPr lang="en-GB" smtClean="0"/>
              <a:t>‹#›</a:t>
            </a:fld>
            <a:endParaRPr lang="en-GB"/>
          </a:p>
        </p:txBody>
      </p:sp>
    </p:spTree>
    <p:extLst>
      <p:ext uri="{BB962C8B-B14F-4D97-AF65-F5344CB8AC3E}">
        <p14:creationId xmlns:p14="http://schemas.microsoft.com/office/powerpoint/2010/main" val="195401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CB79-AC58-9AE6-73DA-B405AF293C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9B6DB2-6CF0-3D1E-708F-F97101DA04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350030-D0D3-203E-5C82-0C2FF41FCC04}"/>
              </a:ext>
            </a:extLst>
          </p:cNvPr>
          <p:cNvSpPr>
            <a:spLocks noGrp="1"/>
          </p:cNvSpPr>
          <p:nvPr>
            <p:ph type="dt" sz="half" idx="10"/>
          </p:nvPr>
        </p:nvSpPr>
        <p:spPr/>
        <p:txBody>
          <a:bodyPr/>
          <a:lstStyle/>
          <a:p>
            <a:fld id="{9BABF91F-4577-44D3-B4A9-AFE159219E04}" type="datetimeFigureOut">
              <a:rPr lang="en-GB" smtClean="0"/>
              <a:t>05/11/2025</a:t>
            </a:fld>
            <a:endParaRPr lang="en-GB"/>
          </a:p>
        </p:txBody>
      </p:sp>
      <p:sp>
        <p:nvSpPr>
          <p:cNvPr id="5" name="Footer Placeholder 4">
            <a:extLst>
              <a:ext uri="{FF2B5EF4-FFF2-40B4-BE49-F238E27FC236}">
                <a16:creationId xmlns:a16="http://schemas.microsoft.com/office/drawing/2014/main" id="{B5A65FF2-A2CB-9F31-8A0F-E2D3DBA23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DD9063-AB48-3749-AD98-3632F832B5C1}"/>
              </a:ext>
            </a:extLst>
          </p:cNvPr>
          <p:cNvSpPr>
            <a:spLocks noGrp="1"/>
          </p:cNvSpPr>
          <p:nvPr>
            <p:ph type="sldNum" sz="quarter" idx="12"/>
          </p:nvPr>
        </p:nvSpPr>
        <p:spPr/>
        <p:txBody>
          <a:bodyPr/>
          <a:lstStyle/>
          <a:p>
            <a:fld id="{DF70365C-2F51-43EB-B726-683D5F63D796}" type="slidenum">
              <a:rPr lang="en-GB" smtClean="0"/>
              <a:t>‹#›</a:t>
            </a:fld>
            <a:endParaRPr lang="en-GB"/>
          </a:p>
        </p:txBody>
      </p:sp>
    </p:spTree>
    <p:extLst>
      <p:ext uri="{BB962C8B-B14F-4D97-AF65-F5344CB8AC3E}">
        <p14:creationId xmlns:p14="http://schemas.microsoft.com/office/powerpoint/2010/main" val="400882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EF5BE9-0B40-8A35-0349-36B1BF00FA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D5CBA4-62F1-51E2-4D1D-3345DBA572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C0866A-1942-AE28-3CE3-D8C43F677C65}"/>
              </a:ext>
            </a:extLst>
          </p:cNvPr>
          <p:cNvSpPr>
            <a:spLocks noGrp="1"/>
          </p:cNvSpPr>
          <p:nvPr>
            <p:ph type="dt" sz="half" idx="10"/>
          </p:nvPr>
        </p:nvSpPr>
        <p:spPr/>
        <p:txBody>
          <a:bodyPr/>
          <a:lstStyle/>
          <a:p>
            <a:fld id="{9BABF91F-4577-44D3-B4A9-AFE159219E04}" type="datetimeFigureOut">
              <a:rPr lang="en-GB" smtClean="0"/>
              <a:t>05/11/2025</a:t>
            </a:fld>
            <a:endParaRPr lang="en-GB"/>
          </a:p>
        </p:txBody>
      </p:sp>
      <p:sp>
        <p:nvSpPr>
          <p:cNvPr id="5" name="Footer Placeholder 4">
            <a:extLst>
              <a:ext uri="{FF2B5EF4-FFF2-40B4-BE49-F238E27FC236}">
                <a16:creationId xmlns:a16="http://schemas.microsoft.com/office/drawing/2014/main" id="{FB26117B-10CA-6F88-65E1-190E603656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681129-88A9-1891-07B5-91466ABA7219}"/>
              </a:ext>
            </a:extLst>
          </p:cNvPr>
          <p:cNvSpPr>
            <a:spLocks noGrp="1"/>
          </p:cNvSpPr>
          <p:nvPr>
            <p:ph type="sldNum" sz="quarter" idx="12"/>
          </p:nvPr>
        </p:nvSpPr>
        <p:spPr/>
        <p:txBody>
          <a:bodyPr/>
          <a:lstStyle/>
          <a:p>
            <a:fld id="{DF70365C-2F51-43EB-B726-683D5F63D796}" type="slidenum">
              <a:rPr lang="en-GB" smtClean="0"/>
              <a:t>‹#›</a:t>
            </a:fld>
            <a:endParaRPr lang="en-GB"/>
          </a:p>
        </p:txBody>
      </p:sp>
    </p:spTree>
    <p:extLst>
      <p:ext uri="{BB962C8B-B14F-4D97-AF65-F5344CB8AC3E}">
        <p14:creationId xmlns:p14="http://schemas.microsoft.com/office/powerpoint/2010/main" val="375659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CC9B0-7CE3-E18A-477C-912ADB7DCC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081706-0585-F62A-8136-8D11E13D55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594044-D4EB-A3CF-B5B6-3930CCD2C212}"/>
              </a:ext>
            </a:extLst>
          </p:cNvPr>
          <p:cNvSpPr>
            <a:spLocks noGrp="1"/>
          </p:cNvSpPr>
          <p:nvPr>
            <p:ph type="dt" sz="half" idx="10"/>
          </p:nvPr>
        </p:nvSpPr>
        <p:spPr/>
        <p:txBody>
          <a:bodyPr/>
          <a:lstStyle/>
          <a:p>
            <a:fld id="{9BABF91F-4577-44D3-B4A9-AFE159219E04}" type="datetimeFigureOut">
              <a:rPr lang="en-GB" smtClean="0"/>
              <a:t>05/11/2025</a:t>
            </a:fld>
            <a:endParaRPr lang="en-GB"/>
          </a:p>
        </p:txBody>
      </p:sp>
      <p:sp>
        <p:nvSpPr>
          <p:cNvPr id="5" name="Footer Placeholder 4">
            <a:extLst>
              <a:ext uri="{FF2B5EF4-FFF2-40B4-BE49-F238E27FC236}">
                <a16:creationId xmlns:a16="http://schemas.microsoft.com/office/drawing/2014/main" id="{7350CDCE-F97B-519C-091E-912912EBD1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154A8A-C926-6007-074B-917F99B83324}"/>
              </a:ext>
            </a:extLst>
          </p:cNvPr>
          <p:cNvSpPr>
            <a:spLocks noGrp="1"/>
          </p:cNvSpPr>
          <p:nvPr>
            <p:ph type="sldNum" sz="quarter" idx="12"/>
          </p:nvPr>
        </p:nvSpPr>
        <p:spPr/>
        <p:txBody>
          <a:bodyPr/>
          <a:lstStyle/>
          <a:p>
            <a:fld id="{DF70365C-2F51-43EB-B726-683D5F63D796}" type="slidenum">
              <a:rPr lang="en-GB" smtClean="0"/>
              <a:t>‹#›</a:t>
            </a:fld>
            <a:endParaRPr lang="en-GB"/>
          </a:p>
        </p:txBody>
      </p:sp>
    </p:spTree>
    <p:extLst>
      <p:ext uri="{BB962C8B-B14F-4D97-AF65-F5344CB8AC3E}">
        <p14:creationId xmlns:p14="http://schemas.microsoft.com/office/powerpoint/2010/main" val="215489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4F75-1E47-FD41-5DB7-63E4E23552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508956-D6D5-723B-8743-9F8EABD6C1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A5AF8E-9A59-3FD2-E64C-E206455FDE12}"/>
              </a:ext>
            </a:extLst>
          </p:cNvPr>
          <p:cNvSpPr>
            <a:spLocks noGrp="1"/>
          </p:cNvSpPr>
          <p:nvPr>
            <p:ph type="dt" sz="half" idx="10"/>
          </p:nvPr>
        </p:nvSpPr>
        <p:spPr/>
        <p:txBody>
          <a:bodyPr/>
          <a:lstStyle/>
          <a:p>
            <a:fld id="{9BABF91F-4577-44D3-B4A9-AFE159219E04}" type="datetimeFigureOut">
              <a:rPr lang="en-GB" smtClean="0"/>
              <a:t>05/11/2025</a:t>
            </a:fld>
            <a:endParaRPr lang="en-GB"/>
          </a:p>
        </p:txBody>
      </p:sp>
      <p:sp>
        <p:nvSpPr>
          <p:cNvPr id="5" name="Footer Placeholder 4">
            <a:extLst>
              <a:ext uri="{FF2B5EF4-FFF2-40B4-BE49-F238E27FC236}">
                <a16:creationId xmlns:a16="http://schemas.microsoft.com/office/drawing/2014/main" id="{2005E48B-23B1-85D3-F1AC-484AF33DA8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2B3AC-3553-36E4-D80A-6F0EBCA2ADBD}"/>
              </a:ext>
            </a:extLst>
          </p:cNvPr>
          <p:cNvSpPr>
            <a:spLocks noGrp="1"/>
          </p:cNvSpPr>
          <p:nvPr>
            <p:ph type="sldNum" sz="quarter" idx="12"/>
          </p:nvPr>
        </p:nvSpPr>
        <p:spPr/>
        <p:txBody>
          <a:bodyPr/>
          <a:lstStyle/>
          <a:p>
            <a:fld id="{DF70365C-2F51-43EB-B726-683D5F63D796}" type="slidenum">
              <a:rPr lang="en-GB" smtClean="0"/>
              <a:t>‹#›</a:t>
            </a:fld>
            <a:endParaRPr lang="en-GB"/>
          </a:p>
        </p:txBody>
      </p:sp>
    </p:spTree>
    <p:extLst>
      <p:ext uri="{BB962C8B-B14F-4D97-AF65-F5344CB8AC3E}">
        <p14:creationId xmlns:p14="http://schemas.microsoft.com/office/powerpoint/2010/main" val="816734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8374-805C-397B-7CC8-3FEB825DF4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A6CAC4-A9C4-23AA-24BC-16BDB269FA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6D38BF-0595-113D-539B-275A69C163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C6CDA5-F060-3A61-1336-3AA8E86111E0}"/>
              </a:ext>
            </a:extLst>
          </p:cNvPr>
          <p:cNvSpPr>
            <a:spLocks noGrp="1"/>
          </p:cNvSpPr>
          <p:nvPr>
            <p:ph type="dt" sz="half" idx="10"/>
          </p:nvPr>
        </p:nvSpPr>
        <p:spPr/>
        <p:txBody>
          <a:bodyPr/>
          <a:lstStyle/>
          <a:p>
            <a:fld id="{9BABF91F-4577-44D3-B4A9-AFE159219E04}" type="datetimeFigureOut">
              <a:rPr lang="en-GB" smtClean="0"/>
              <a:t>05/11/2025</a:t>
            </a:fld>
            <a:endParaRPr lang="en-GB"/>
          </a:p>
        </p:txBody>
      </p:sp>
      <p:sp>
        <p:nvSpPr>
          <p:cNvPr id="6" name="Footer Placeholder 5">
            <a:extLst>
              <a:ext uri="{FF2B5EF4-FFF2-40B4-BE49-F238E27FC236}">
                <a16:creationId xmlns:a16="http://schemas.microsoft.com/office/drawing/2014/main" id="{237FC2E1-4580-92E8-2CB8-C538ADE3B6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8A55D7-69B0-8D05-6907-06BBFD1C47A1}"/>
              </a:ext>
            </a:extLst>
          </p:cNvPr>
          <p:cNvSpPr>
            <a:spLocks noGrp="1"/>
          </p:cNvSpPr>
          <p:nvPr>
            <p:ph type="sldNum" sz="quarter" idx="12"/>
          </p:nvPr>
        </p:nvSpPr>
        <p:spPr/>
        <p:txBody>
          <a:bodyPr/>
          <a:lstStyle/>
          <a:p>
            <a:fld id="{DF70365C-2F51-43EB-B726-683D5F63D796}" type="slidenum">
              <a:rPr lang="en-GB" smtClean="0"/>
              <a:t>‹#›</a:t>
            </a:fld>
            <a:endParaRPr lang="en-GB"/>
          </a:p>
        </p:txBody>
      </p:sp>
    </p:spTree>
    <p:extLst>
      <p:ext uri="{BB962C8B-B14F-4D97-AF65-F5344CB8AC3E}">
        <p14:creationId xmlns:p14="http://schemas.microsoft.com/office/powerpoint/2010/main" val="26434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485C-BBCE-451D-3F52-BAEA9BA13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08786E-2A82-1381-FA34-562B61DEF1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931BB0-4960-10A9-F160-2E9043E420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90B23C-7476-791D-83C5-060360B5A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29E86-D7CC-2200-61D3-1D459306A0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509576-D9DC-7C26-DCB8-D95BB1D1C1FB}"/>
              </a:ext>
            </a:extLst>
          </p:cNvPr>
          <p:cNvSpPr>
            <a:spLocks noGrp="1"/>
          </p:cNvSpPr>
          <p:nvPr>
            <p:ph type="dt" sz="half" idx="10"/>
          </p:nvPr>
        </p:nvSpPr>
        <p:spPr/>
        <p:txBody>
          <a:bodyPr/>
          <a:lstStyle/>
          <a:p>
            <a:fld id="{9BABF91F-4577-44D3-B4A9-AFE159219E04}" type="datetimeFigureOut">
              <a:rPr lang="en-GB" smtClean="0"/>
              <a:t>05/11/2025</a:t>
            </a:fld>
            <a:endParaRPr lang="en-GB"/>
          </a:p>
        </p:txBody>
      </p:sp>
      <p:sp>
        <p:nvSpPr>
          <p:cNvPr id="8" name="Footer Placeholder 7">
            <a:extLst>
              <a:ext uri="{FF2B5EF4-FFF2-40B4-BE49-F238E27FC236}">
                <a16:creationId xmlns:a16="http://schemas.microsoft.com/office/drawing/2014/main" id="{FD020E8D-A628-602A-4190-E132CE9BCF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109F7D-47CD-C15C-36ED-842C05ADC527}"/>
              </a:ext>
            </a:extLst>
          </p:cNvPr>
          <p:cNvSpPr>
            <a:spLocks noGrp="1"/>
          </p:cNvSpPr>
          <p:nvPr>
            <p:ph type="sldNum" sz="quarter" idx="12"/>
          </p:nvPr>
        </p:nvSpPr>
        <p:spPr/>
        <p:txBody>
          <a:bodyPr/>
          <a:lstStyle/>
          <a:p>
            <a:fld id="{DF70365C-2F51-43EB-B726-683D5F63D796}" type="slidenum">
              <a:rPr lang="en-GB" smtClean="0"/>
              <a:t>‹#›</a:t>
            </a:fld>
            <a:endParaRPr lang="en-GB"/>
          </a:p>
        </p:txBody>
      </p:sp>
    </p:spTree>
    <p:extLst>
      <p:ext uri="{BB962C8B-B14F-4D97-AF65-F5344CB8AC3E}">
        <p14:creationId xmlns:p14="http://schemas.microsoft.com/office/powerpoint/2010/main" val="405899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0CA5-301E-733B-8BB6-1093477614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4AD66D-5524-04F2-CE70-C21B8349596E}"/>
              </a:ext>
            </a:extLst>
          </p:cNvPr>
          <p:cNvSpPr>
            <a:spLocks noGrp="1"/>
          </p:cNvSpPr>
          <p:nvPr>
            <p:ph type="dt" sz="half" idx="10"/>
          </p:nvPr>
        </p:nvSpPr>
        <p:spPr/>
        <p:txBody>
          <a:bodyPr/>
          <a:lstStyle/>
          <a:p>
            <a:fld id="{9BABF91F-4577-44D3-B4A9-AFE159219E04}" type="datetimeFigureOut">
              <a:rPr lang="en-GB" smtClean="0"/>
              <a:t>05/11/2025</a:t>
            </a:fld>
            <a:endParaRPr lang="en-GB"/>
          </a:p>
        </p:txBody>
      </p:sp>
      <p:sp>
        <p:nvSpPr>
          <p:cNvPr id="4" name="Footer Placeholder 3">
            <a:extLst>
              <a:ext uri="{FF2B5EF4-FFF2-40B4-BE49-F238E27FC236}">
                <a16:creationId xmlns:a16="http://schemas.microsoft.com/office/drawing/2014/main" id="{1797B19E-42ED-1D40-10E7-872083039B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3A8A7B-012A-ABAD-1935-62CAA697B24E}"/>
              </a:ext>
            </a:extLst>
          </p:cNvPr>
          <p:cNvSpPr>
            <a:spLocks noGrp="1"/>
          </p:cNvSpPr>
          <p:nvPr>
            <p:ph type="sldNum" sz="quarter" idx="12"/>
          </p:nvPr>
        </p:nvSpPr>
        <p:spPr/>
        <p:txBody>
          <a:bodyPr/>
          <a:lstStyle/>
          <a:p>
            <a:fld id="{DF70365C-2F51-43EB-B726-683D5F63D796}" type="slidenum">
              <a:rPr lang="en-GB" smtClean="0"/>
              <a:t>‹#›</a:t>
            </a:fld>
            <a:endParaRPr lang="en-GB"/>
          </a:p>
        </p:txBody>
      </p:sp>
    </p:spTree>
    <p:extLst>
      <p:ext uri="{BB962C8B-B14F-4D97-AF65-F5344CB8AC3E}">
        <p14:creationId xmlns:p14="http://schemas.microsoft.com/office/powerpoint/2010/main" val="276370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9EC381-A8B1-6324-7488-AE7CEB8E6453}"/>
              </a:ext>
            </a:extLst>
          </p:cNvPr>
          <p:cNvSpPr>
            <a:spLocks noGrp="1"/>
          </p:cNvSpPr>
          <p:nvPr>
            <p:ph type="dt" sz="half" idx="10"/>
          </p:nvPr>
        </p:nvSpPr>
        <p:spPr/>
        <p:txBody>
          <a:bodyPr/>
          <a:lstStyle/>
          <a:p>
            <a:fld id="{9BABF91F-4577-44D3-B4A9-AFE159219E04}" type="datetimeFigureOut">
              <a:rPr lang="en-GB" smtClean="0"/>
              <a:t>05/11/2025</a:t>
            </a:fld>
            <a:endParaRPr lang="en-GB"/>
          </a:p>
        </p:txBody>
      </p:sp>
      <p:sp>
        <p:nvSpPr>
          <p:cNvPr id="3" name="Footer Placeholder 2">
            <a:extLst>
              <a:ext uri="{FF2B5EF4-FFF2-40B4-BE49-F238E27FC236}">
                <a16:creationId xmlns:a16="http://schemas.microsoft.com/office/drawing/2014/main" id="{1A01FCD1-C2FB-7EF6-1107-B9B442D3FA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EF7E6A-5BA9-F69D-31DD-4FD9808C0E59}"/>
              </a:ext>
            </a:extLst>
          </p:cNvPr>
          <p:cNvSpPr>
            <a:spLocks noGrp="1"/>
          </p:cNvSpPr>
          <p:nvPr>
            <p:ph type="sldNum" sz="quarter" idx="12"/>
          </p:nvPr>
        </p:nvSpPr>
        <p:spPr/>
        <p:txBody>
          <a:bodyPr/>
          <a:lstStyle/>
          <a:p>
            <a:fld id="{DF70365C-2F51-43EB-B726-683D5F63D796}" type="slidenum">
              <a:rPr lang="en-GB" smtClean="0"/>
              <a:t>‹#›</a:t>
            </a:fld>
            <a:endParaRPr lang="en-GB"/>
          </a:p>
        </p:txBody>
      </p:sp>
    </p:spTree>
    <p:extLst>
      <p:ext uri="{BB962C8B-B14F-4D97-AF65-F5344CB8AC3E}">
        <p14:creationId xmlns:p14="http://schemas.microsoft.com/office/powerpoint/2010/main" val="418541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8C90-006F-2AB3-AA54-CF13A37D3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5A8182-1ABA-1189-9121-EDF9F4869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67E1AB-EE57-67BC-6282-EE00D01DE5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6AFDC1-D023-F48A-EBC2-84241F4EFDC8}"/>
              </a:ext>
            </a:extLst>
          </p:cNvPr>
          <p:cNvSpPr>
            <a:spLocks noGrp="1"/>
          </p:cNvSpPr>
          <p:nvPr>
            <p:ph type="dt" sz="half" idx="10"/>
          </p:nvPr>
        </p:nvSpPr>
        <p:spPr/>
        <p:txBody>
          <a:bodyPr/>
          <a:lstStyle/>
          <a:p>
            <a:fld id="{9BABF91F-4577-44D3-B4A9-AFE159219E04}" type="datetimeFigureOut">
              <a:rPr lang="en-GB" smtClean="0"/>
              <a:t>05/11/2025</a:t>
            </a:fld>
            <a:endParaRPr lang="en-GB"/>
          </a:p>
        </p:txBody>
      </p:sp>
      <p:sp>
        <p:nvSpPr>
          <p:cNvPr id="6" name="Footer Placeholder 5">
            <a:extLst>
              <a:ext uri="{FF2B5EF4-FFF2-40B4-BE49-F238E27FC236}">
                <a16:creationId xmlns:a16="http://schemas.microsoft.com/office/drawing/2014/main" id="{577AACFF-AAE0-FD72-99B4-28EE3FF98C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A846FA-18E0-0F45-502F-66923539FC2B}"/>
              </a:ext>
            </a:extLst>
          </p:cNvPr>
          <p:cNvSpPr>
            <a:spLocks noGrp="1"/>
          </p:cNvSpPr>
          <p:nvPr>
            <p:ph type="sldNum" sz="quarter" idx="12"/>
          </p:nvPr>
        </p:nvSpPr>
        <p:spPr/>
        <p:txBody>
          <a:bodyPr/>
          <a:lstStyle/>
          <a:p>
            <a:fld id="{DF70365C-2F51-43EB-B726-683D5F63D796}" type="slidenum">
              <a:rPr lang="en-GB" smtClean="0"/>
              <a:t>‹#›</a:t>
            </a:fld>
            <a:endParaRPr lang="en-GB"/>
          </a:p>
        </p:txBody>
      </p:sp>
    </p:spTree>
    <p:extLst>
      <p:ext uri="{BB962C8B-B14F-4D97-AF65-F5344CB8AC3E}">
        <p14:creationId xmlns:p14="http://schemas.microsoft.com/office/powerpoint/2010/main" val="82296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F98E-1470-F660-FD3C-0E88EEEF2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4E7C1C-8600-5EDC-5130-9E762E91AA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1DD615-6A47-3FF3-2074-F6093859E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F3AB57-457D-3C0A-E4D5-6F4B745FADD9}"/>
              </a:ext>
            </a:extLst>
          </p:cNvPr>
          <p:cNvSpPr>
            <a:spLocks noGrp="1"/>
          </p:cNvSpPr>
          <p:nvPr>
            <p:ph type="dt" sz="half" idx="10"/>
          </p:nvPr>
        </p:nvSpPr>
        <p:spPr/>
        <p:txBody>
          <a:bodyPr/>
          <a:lstStyle/>
          <a:p>
            <a:fld id="{9BABF91F-4577-44D3-B4A9-AFE159219E04}" type="datetimeFigureOut">
              <a:rPr lang="en-GB" smtClean="0"/>
              <a:t>05/11/2025</a:t>
            </a:fld>
            <a:endParaRPr lang="en-GB"/>
          </a:p>
        </p:txBody>
      </p:sp>
      <p:sp>
        <p:nvSpPr>
          <p:cNvPr id="6" name="Footer Placeholder 5">
            <a:extLst>
              <a:ext uri="{FF2B5EF4-FFF2-40B4-BE49-F238E27FC236}">
                <a16:creationId xmlns:a16="http://schemas.microsoft.com/office/drawing/2014/main" id="{250E7299-F4E7-69FC-F67C-43AB3729DC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7103D7-A5FB-AB2B-DB35-C38AB328CDE5}"/>
              </a:ext>
            </a:extLst>
          </p:cNvPr>
          <p:cNvSpPr>
            <a:spLocks noGrp="1"/>
          </p:cNvSpPr>
          <p:nvPr>
            <p:ph type="sldNum" sz="quarter" idx="12"/>
          </p:nvPr>
        </p:nvSpPr>
        <p:spPr/>
        <p:txBody>
          <a:bodyPr/>
          <a:lstStyle/>
          <a:p>
            <a:fld id="{DF70365C-2F51-43EB-B726-683D5F63D796}" type="slidenum">
              <a:rPr lang="en-GB" smtClean="0"/>
              <a:t>‹#›</a:t>
            </a:fld>
            <a:endParaRPr lang="en-GB"/>
          </a:p>
        </p:txBody>
      </p:sp>
    </p:spTree>
    <p:extLst>
      <p:ext uri="{BB962C8B-B14F-4D97-AF65-F5344CB8AC3E}">
        <p14:creationId xmlns:p14="http://schemas.microsoft.com/office/powerpoint/2010/main" val="150910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181237-2206-01C2-8891-AACA306324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21B467-523E-5410-7054-0B41F0EBD2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0E730A-A6C6-A5A7-0002-1AA76243C0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BF91F-4577-44D3-B4A9-AFE159219E04}" type="datetimeFigureOut">
              <a:rPr lang="en-GB" smtClean="0"/>
              <a:t>05/11/2025</a:t>
            </a:fld>
            <a:endParaRPr lang="en-GB"/>
          </a:p>
        </p:txBody>
      </p:sp>
      <p:sp>
        <p:nvSpPr>
          <p:cNvPr id="5" name="Footer Placeholder 4">
            <a:extLst>
              <a:ext uri="{FF2B5EF4-FFF2-40B4-BE49-F238E27FC236}">
                <a16:creationId xmlns:a16="http://schemas.microsoft.com/office/drawing/2014/main" id="{970C0495-EA06-1C2D-532C-4822D632E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656F1E-B92C-EADD-0208-B049FDF935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0365C-2F51-43EB-B726-683D5F63D796}" type="slidenum">
              <a:rPr lang="en-GB" smtClean="0"/>
              <a:t>‹#›</a:t>
            </a:fld>
            <a:endParaRPr lang="en-GB"/>
          </a:p>
        </p:txBody>
      </p:sp>
    </p:spTree>
    <p:extLst>
      <p:ext uri="{BB962C8B-B14F-4D97-AF65-F5344CB8AC3E}">
        <p14:creationId xmlns:p14="http://schemas.microsoft.com/office/powerpoint/2010/main" val="210668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bc.co.uk/bitesize/guides/z2pc2hv/revision/3" TargetMode="External"/><Relationship Id="rId2" Type="http://schemas.openxmlformats.org/officeDocument/2006/relationships/hyperlink" Target="https://eur01.safelinks.protection.outlook.com/?url=https%3A%2F%2Fwww.bbc.co.uk%2Fiplayer%2Fepisode%2Fp0gjl3v3%2Fshakespeare-rise-of-a-genius-series-1-episode-3&amp;data=05%7C02%7Cacox%40noadswood.hants.sch.uk%7C7b3bdc3b79d7428f8a9e08dccd8f233c%7C1a037022df7c498b8bd489e7b3b22bc3%7C0%7C0%7C638611261853887549%7CUnknown%7CTWFpbGZsb3d8eyJWIjoiMC4wLjAwMDAiLCJQIjoiV2luMzIiLCJBTiI6Ik1haWwiLCJXVCI6Mn0%3D%7C0%7C%7C%7C&amp;sdata=EqZ6JmUPQPE8kWmIfv1iaigZkBoPv2qeeEitZ8UIdqw%3D&amp;reserved=0" TargetMode="External"/><Relationship Id="rId1" Type="http://schemas.openxmlformats.org/officeDocument/2006/relationships/slideLayout" Target="../slideLayouts/slideLayout2.xml"/><Relationship Id="rId4" Type="http://schemas.openxmlformats.org/officeDocument/2006/relationships/hyperlink" Target="https://www.youtube.com/watch?v=pUbHsdis3V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40.jfif"/><Relationship Id="rId4" Type="http://schemas.openxmlformats.org/officeDocument/2006/relationships/image" Target="../media/image39.gif"/></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3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Lady%20macbeth%20opening%20to%20respons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Lady%20macbeth%20opening%20to%20response.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18" Type="http://schemas.openxmlformats.org/officeDocument/2006/relationships/image" Target="../media/image19.jpeg"/><Relationship Id="rId3" Type="http://schemas.openxmlformats.org/officeDocument/2006/relationships/image" Target="../media/image4.png"/><Relationship Id="rId21" Type="http://schemas.openxmlformats.org/officeDocument/2006/relationships/image" Target="../media/image22.jpg"/><Relationship Id="rId7" Type="http://schemas.openxmlformats.org/officeDocument/2006/relationships/image" Target="../media/image8.png"/><Relationship Id="rId12" Type="http://schemas.openxmlformats.org/officeDocument/2006/relationships/image" Target="../media/image13.jpg"/><Relationship Id="rId17" Type="http://schemas.openxmlformats.org/officeDocument/2006/relationships/image" Target="../media/image18.png"/><Relationship Id="rId2" Type="http://schemas.openxmlformats.org/officeDocument/2006/relationships/image" Target="../media/image3.jpg"/><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g"/><Relationship Id="rId15" Type="http://schemas.openxmlformats.org/officeDocument/2006/relationships/image" Target="../media/image16.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jpg"/><Relationship Id="rId14" Type="http://schemas.openxmlformats.org/officeDocument/2006/relationships/image" Target="../media/image1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unseen%20Useful%20phrases%20in%20the%20poetry%20response.doc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pxhere.com/es/photo/698711" TargetMode="External"/><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7.jpg"/><Relationship Id="rId4" Type="http://schemas.openxmlformats.org/officeDocument/2006/relationships/image" Target="../media/image23.jpeg"/><Relationship Id="rId9"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24.jpeg"/><Relationship Id="rId7" Type="http://schemas.openxmlformats.org/officeDocument/2006/relationships/image" Target="../media/image15.jpg"/><Relationship Id="rId12"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luster of books">
            <a:extLst>
              <a:ext uri="{FF2B5EF4-FFF2-40B4-BE49-F238E27FC236}">
                <a16:creationId xmlns:a16="http://schemas.microsoft.com/office/drawing/2014/main" id="{AF647F48-6983-E6A4-0305-FCDF250F8966}"/>
              </a:ext>
            </a:extLst>
          </p:cNvPr>
          <p:cNvPicPr>
            <a:picLocks noChangeAspect="1"/>
          </p:cNvPicPr>
          <p:nvPr/>
        </p:nvPicPr>
        <p:blipFill rotWithShape="1">
          <a:blip r:embed="rId2"/>
          <a:srcRect l="24440" r="2078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Title 2">
            <a:extLst>
              <a:ext uri="{FF2B5EF4-FFF2-40B4-BE49-F238E27FC236}">
                <a16:creationId xmlns:a16="http://schemas.microsoft.com/office/drawing/2014/main" id="{B115AACC-F85F-B7F6-BA8B-8F894CF4122B}"/>
              </a:ext>
            </a:extLst>
          </p:cNvPr>
          <p:cNvSpPr>
            <a:spLocks noGrp="1"/>
          </p:cNvSpPr>
          <p:nvPr>
            <p:ph type="title"/>
          </p:nvPr>
        </p:nvSpPr>
        <p:spPr>
          <a:xfrm>
            <a:off x="838200" y="365125"/>
            <a:ext cx="5391015" cy="1325563"/>
          </a:xfrm>
        </p:spPr>
        <p:txBody>
          <a:bodyPr/>
          <a:lstStyle/>
          <a:p>
            <a:r>
              <a:rPr lang="en-GB" dirty="0"/>
              <a:t>AQA English GCSE </a:t>
            </a:r>
          </a:p>
        </p:txBody>
      </p:sp>
      <p:pic>
        <p:nvPicPr>
          <p:cNvPr id="5" name="Picture 4">
            <a:extLst>
              <a:ext uri="{FF2B5EF4-FFF2-40B4-BE49-F238E27FC236}">
                <a16:creationId xmlns:a16="http://schemas.microsoft.com/office/drawing/2014/main" id="{B096716E-7D3B-F334-A21A-E835285FB1DF}"/>
              </a:ext>
            </a:extLst>
          </p:cNvPr>
          <p:cNvPicPr>
            <a:picLocks noChangeAspect="1"/>
          </p:cNvPicPr>
          <p:nvPr/>
        </p:nvPicPr>
        <p:blipFill>
          <a:blip r:embed="rId3"/>
          <a:stretch>
            <a:fillRect/>
          </a:stretch>
        </p:blipFill>
        <p:spPr>
          <a:xfrm>
            <a:off x="171415" y="5709898"/>
            <a:ext cx="1333569" cy="844593"/>
          </a:xfrm>
          <a:prstGeom prst="rect">
            <a:avLst/>
          </a:prstGeom>
        </p:spPr>
      </p:pic>
      <p:sp>
        <p:nvSpPr>
          <p:cNvPr id="6" name="TextBox 5">
            <a:extLst>
              <a:ext uri="{FF2B5EF4-FFF2-40B4-BE49-F238E27FC236}">
                <a16:creationId xmlns:a16="http://schemas.microsoft.com/office/drawing/2014/main" id="{8163E01C-977E-D14B-4BC8-5C2186F74B55}"/>
              </a:ext>
            </a:extLst>
          </p:cNvPr>
          <p:cNvSpPr txBox="1"/>
          <p:nvPr/>
        </p:nvSpPr>
        <p:spPr>
          <a:xfrm>
            <a:off x="836795" y="1321356"/>
            <a:ext cx="4973320" cy="369332"/>
          </a:xfrm>
          <a:prstGeom prst="rect">
            <a:avLst/>
          </a:prstGeom>
          <a:noFill/>
        </p:spPr>
        <p:txBody>
          <a:bodyPr wrap="square" rtlCol="0">
            <a:spAutoFit/>
          </a:bodyPr>
          <a:lstStyle/>
          <a:p>
            <a:r>
              <a:rPr lang="en-GB" b="1" dirty="0"/>
              <a:t>Welcome.</a:t>
            </a:r>
          </a:p>
        </p:txBody>
      </p:sp>
      <p:sp>
        <p:nvSpPr>
          <p:cNvPr id="9" name="TextBox 8">
            <a:extLst>
              <a:ext uri="{FF2B5EF4-FFF2-40B4-BE49-F238E27FC236}">
                <a16:creationId xmlns:a16="http://schemas.microsoft.com/office/drawing/2014/main" id="{97DEAC9B-E2BB-CE72-777D-496B774CBF83}"/>
              </a:ext>
            </a:extLst>
          </p:cNvPr>
          <p:cNvSpPr txBox="1"/>
          <p:nvPr/>
        </p:nvSpPr>
        <p:spPr>
          <a:xfrm>
            <a:off x="275455" y="2690336"/>
            <a:ext cx="6096000" cy="1938992"/>
          </a:xfrm>
          <a:prstGeom prst="rect">
            <a:avLst/>
          </a:prstGeom>
          <a:noFill/>
        </p:spPr>
        <p:txBody>
          <a:bodyPr wrap="square">
            <a:spAutoFit/>
          </a:bodyPr>
          <a:lstStyle/>
          <a:p>
            <a:r>
              <a:rPr lang="en-GB" sz="2400" b="0" i="0" dirty="0">
                <a:solidFill>
                  <a:srgbClr val="181818"/>
                </a:solidFill>
                <a:effectLst/>
                <a:latin typeface="Merriweather" panose="00000500000000000000" pitchFamily="2" charset="0"/>
              </a:rPr>
              <a:t>“So Matilda’s strong young mind continued to grow, nurtured by the voices of all those authors who had sent their books out into the world like ships on the sea.”</a:t>
            </a:r>
            <a:endParaRPr lang="en-GB" sz="2400" dirty="0"/>
          </a:p>
        </p:txBody>
      </p:sp>
    </p:spTree>
    <p:extLst>
      <p:ext uri="{BB962C8B-B14F-4D97-AF65-F5344CB8AC3E}">
        <p14:creationId xmlns:p14="http://schemas.microsoft.com/office/powerpoint/2010/main" val="38423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1F86D1-5402-4A13-9EC4-5A9E592B74AF}"/>
              </a:ext>
            </a:extLst>
          </p:cNvPr>
          <p:cNvSpPr txBox="1"/>
          <p:nvPr/>
        </p:nvSpPr>
        <p:spPr>
          <a:xfrm>
            <a:off x="1991544" y="620688"/>
            <a:ext cx="2520280" cy="369332"/>
          </a:xfrm>
          <a:prstGeom prst="rect">
            <a:avLst/>
          </a:prstGeom>
          <a:noFill/>
        </p:spPr>
        <p:txBody>
          <a:bodyPr wrap="square">
            <a:spAutoFit/>
          </a:bodyPr>
          <a:lstStyle/>
          <a:p>
            <a:r>
              <a:rPr lang="en-GB" b="1" dirty="0">
                <a:latin typeface="Candara" panose="020E0502030303020204" pitchFamily="34" charset="0"/>
              </a:rPr>
              <a:t>The supernatural</a:t>
            </a:r>
          </a:p>
        </p:txBody>
      </p:sp>
      <p:pic>
        <p:nvPicPr>
          <p:cNvPr id="1026" name="Picture 2" descr="A Level Revision: A2 Literature: The ...">
            <a:extLst>
              <a:ext uri="{FF2B5EF4-FFF2-40B4-BE49-F238E27FC236}">
                <a16:creationId xmlns:a16="http://schemas.microsoft.com/office/drawing/2014/main" id="{B9B9175B-7922-49C3-8536-885BDD5557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5859" y="135769"/>
            <a:ext cx="978702" cy="5480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DD7E05C-3E03-45EB-8A8E-BF692CBC550D}"/>
              </a:ext>
            </a:extLst>
          </p:cNvPr>
          <p:cNvSpPr txBox="1"/>
          <p:nvPr/>
        </p:nvSpPr>
        <p:spPr>
          <a:xfrm>
            <a:off x="1847528" y="1168762"/>
            <a:ext cx="6390456" cy="3354765"/>
          </a:xfrm>
          <a:prstGeom prst="rect">
            <a:avLst/>
          </a:prstGeom>
          <a:noFill/>
        </p:spPr>
        <p:txBody>
          <a:bodyPr wrap="square">
            <a:spAutoFit/>
          </a:bodyPr>
          <a:lstStyle/>
          <a:p>
            <a:pPr>
              <a:buFont typeface="Arial" panose="020B0604020202020204" pitchFamily="34" charset="0"/>
              <a:buChar char="•"/>
            </a:pPr>
            <a:r>
              <a:rPr lang="en-US" sz="1600" b="1" dirty="0"/>
              <a:t>Witches/Prophecies</a:t>
            </a:r>
            <a:r>
              <a:rPr lang="en-US" sz="1600" dirty="0"/>
              <a:t>:</a:t>
            </a:r>
          </a:p>
          <a:p>
            <a:pPr marL="742950" lvl="1" indent="-285750">
              <a:buFont typeface="Arial" panose="020B0604020202020204" pitchFamily="34" charset="0"/>
              <a:buChar char="•"/>
            </a:pPr>
            <a:r>
              <a:rPr lang="en-US" sz="1600" dirty="0"/>
              <a:t>Catalysts of Macbeth's actions</a:t>
            </a:r>
          </a:p>
          <a:p>
            <a:pPr marL="742950" lvl="1" indent="-285750">
              <a:buFont typeface="Arial" panose="020B0604020202020204" pitchFamily="34" charset="0"/>
              <a:buChar char="•"/>
            </a:pPr>
            <a:r>
              <a:rPr lang="en-US" sz="1600" dirty="0"/>
              <a:t>"Fair is foul, and foul is fair"</a:t>
            </a:r>
          </a:p>
          <a:p>
            <a:pPr marL="742950" lvl="1" indent="-285750">
              <a:buFont typeface="Arial" panose="020B0604020202020204" pitchFamily="34" charset="0"/>
              <a:buChar char="•"/>
            </a:pPr>
            <a:r>
              <a:rPr lang="en-US" sz="1600" dirty="0"/>
              <a:t>Influence on Macbeth's ambition</a:t>
            </a:r>
          </a:p>
          <a:p>
            <a:pPr>
              <a:buFont typeface="Arial" panose="020B0604020202020204" pitchFamily="34" charset="0"/>
              <a:buChar char="•"/>
            </a:pPr>
            <a:r>
              <a:rPr lang="en-US" sz="1600" b="1" dirty="0"/>
              <a:t>Visions and Hallucinations</a:t>
            </a:r>
            <a:r>
              <a:rPr lang="en-US" sz="1600" dirty="0"/>
              <a:t>:</a:t>
            </a:r>
          </a:p>
          <a:p>
            <a:pPr marL="742950" lvl="1" indent="-285750">
              <a:buFont typeface="Arial" panose="020B0604020202020204" pitchFamily="34" charset="0"/>
              <a:buChar char="•"/>
            </a:pPr>
            <a:r>
              <a:rPr lang="en-US" sz="1600" dirty="0"/>
              <a:t>Macbeth's guilt and mental instability (dagger, Banquo's ghost)</a:t>
            </a:r>
          </a:p>
          <a:p>
            <a:pPr>
              <a:buFont typeface="Arial" panose="020B0604020202020204" pitchFamily="34" charset="0"/>
              <a:buChar char="•"/>
            </a:pPr>
            <a:r>
              <a:rPr lang="en-US" sz="1600" b="1" dirty="0"/>
              <a:t>Fate vs. Free Will</a:t>
            </a:r>
            <a:r>
              <a:rPr lang="en-US" sz="1600" dirty="0"/>
              <a:t>:</a:t>
            </a:r>
          </a:p>
          <a:p>
            <a:pPr marL="742950" lvl="1" indent="-285750">
              <a:buFont typeface="Arial" panose="020B0604020202020204" pitchFamily="34" charset="0"/>
              <a:buChar char="•"/>
            </a:pPr>
            <a:r>
              <a:rPr lang="en-US" sz="1600" dirty="0"/>
              <a:t>Are Macbeth's actions predetermined?</a:t>
            </a:r>
          </a:p>
          <a:p>
            <a:pPr marL="742950" lvl="1" indent="-285750">
              <a:buFont typeface="Arial" panose="020B0604020202020204" pitchFamily="34" charset="0"/>
              <a:buChar char="•"/>
            </a:pPr>
            <a:r>
              <a:rPr lang="en-US" sz="1600" dirty="0"/>
              <a:t>Role of supernatural forces in shaping events</a:t>
            </a:r>
          </a:p>
          <a:p>
            <a:pPr>
              <a:buFont typeface="Arial" panose="020B0604020202020204" pitchFamily="34" charset="0"/>
              <a:buChar char="•"/>
            </a:pPr>
            <a:r>
              <a:rPr lang="en-US" sz="1600" b="1" dirty="0"/>
              <a:t>Superstitions in Jacobean Era</a:t>
            </a:r>
            <a:r>
              <a:rPr lang="en-US" sz="1600" dirty="0"/>
              <a:t>:</a:t>
            </a:r>
          </a:p>
          <a:p>
            <a:pPr marL="742950" lvl="1" indent="-285750">
              <a:buFont typeface="Arial" panose="020B0604020202020204" pitchFamily="34" charset="0"/>
              <a:buChar char="•"/>
            </a:pPr>
            <a:r>
              <a:rPr lang="en-US" sz="1600" dirty="0"/>
              <a:t>Fear of witches and dark magic</a:t>
            </a:r>
          </a:p>
          <a:p>
            <a:pPr marL="742950" lvl="1" indent="-285750">
              <a:buFont typeface="Arial" panose="020B0604020202020204" pitchFamily="34" charset="0"/>
              <a:buChar char="•"/>
            </a:pPr>
            <a:r>
              <a:rPr lang="en-US" sz="1600" dirty="0"/>
              <a:t>Belief in supernatural as evil force</a:t>
            </a:r>
            <a:r>
              <a:rPr lang="en-US" dirty="0"/>
              <a:t>s</a:t>
            </a:r>
          </a:p>
          <a:p>
            <a:endParaRPr lang="en-US" b="1" dirty="0"/>
          </a:p>
        </p:txBody>
      </p:sp>
    </p:spTree>
    <p:extLst>
      <p:ext uri="{BB962C8B-B14F-4D97-AF65-F5344CB8AC3E}">
        <p14:creationId xmlns:p14="http://schemas.microsoft.com/office/powerpoint/2010/main" val="3670319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3F2058A-65F0-4953-A77F-774E942360B4}"/>
              </a:ext>
            </a:extLst>
          </p:cNvPr>
          <p:cNvSpPr txBox="1"/>
          <p:nvPr/>
        </p:nvSpPr>
        <p:spPr>
          <a:xfrm>
            <a:off x="1703513" y="1340768"/>
            <a:ext cx="2746573" cy="923330"/>
          </a:xfrm>
          <a:prstGeom prst="rect">
            <a:avLst/>
          </a:prstGeom>
          <a:noFill/>
        </p:spPr>
        <p:txBody>
          <a:bodyPr wrap="square">
            <a:spAutoFit/>
          </a:bodyPr>
          <a:lstStyle/>
          <a:p>
            <a:r>
              <a:rPr lang="en-GB" b="1" dirty="0">
                <a:latin typeface="Candara" panose="020E0502030303020204" pitchFamily="34" charset="0"/>
              </a:rPr>
              <a:t>The role of women and subversion of gender stereotypes</a:t>
            </a:r>
          </a:p>
        </p:txBody>
      </p:sp>
      <p:pic>
        <p:nvPicPr>
          <p:cNvPr id="1030" name="Picture 6" descr="Lady Macbeth: A Misunderstood Monster ...">
            <a:extLst>
              <a:ext uri="{FF2B5EF4-FFF2-40B4-BE49-F238E27FC236}">
                <a16:creationId xmlns:a16="http://schemas.microsoft.com/office/drawing/2014/main" id="{1F6494F2-B6EE-4398-A458-65AFA8D91E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4" y="404665"/>
            <a:ext cx="602140" cy="7966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03A7A9D7-D29B-47F8-9653-314E41658D08}"/>
              </a:ext>
            </a:extLst>
          </p:cNvPr>
          <p:cNvSpPr>
            <a:spLocks noChangeArrowheads="1"/>
          </p:cNvSpPr>
          <p:nvPr/>
        </p:nvSpPr>
        <p:spPr bwMode="auto">
          <a:xfrm>
            <a:off x="1629223" y="2363397"/>
            <a:ext cx="752321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r>
              <a:rPr lang="en-US" altLang="en-US" b="1" dirty="0">
                <a:latin typeface="Arial" panose="020B0604020202020204" pitchFamily="34" charset="0"/>
              </a:rPr>
              <a:t>Lady Macbeth</a:t>
            </a:r>
            <a:r>
              <a:rPr lang="en-US" altLang="en-US" dirty="0">
                <a:latin typeface="Arial" panose="020B0604020202020204" pitchFamily="34" charset="0"/>
              </a:rPr>
              <a:t>:</a:t>
            </a:r>
          </a:p>
          <a:p>
            <a:pPr eaLnBrk="0" fontAlgn="base" hangingPunct="0">
              <a:spcBef>
                <a:spcPct val="0"/>
              </a:spcBef>
              <a:spcAft>
                <a:spcPct val="0"/>
              </a:spcAft>
              <a:buFontTx/>
              <a:buChar char="•"/>
            </a:pPr>
            <a:r>
              <a:rPr lang="en-US" altLang="en-US" dirty="0">
                <a:latin typeface="Arial" panose="020B0604020202020204" pitchFamily="34" charset="0"/>
              </a:rPr>
              <a:t>Subverts traditional gender roles by encouraging ambition and violence</a:t>
            </a:r>
          </a:p>
          <a:p>
            <a:pPr eaLnBrk="0" fontAlgn="base" hangingPunct="0">
              <a:spcBef>
                <a:spcPct val="0"/>
              </a:spcBef>
              <a:spcAft>
                <a:spcPct val="0"/>
              </a:spcAft>
              <a:buFontTx/>
              <a:buChar char="•"/>
            </a:pPr>
            <a:r>
              <a:rPr lang="en-US" altLang="en-US" dirty="0">
                <a:latin typeface="Arial" panose="020B0604020202020204" pitchFamily="34" charset="0"/>
              </a:rPr>
              <a:t>Influence over Macbeth: “unsex me here”</a:t>
            </a:r>
          </a:p>
          <a:p>
            <a:pPr eaLnBrk="0" fontAlgn="base" hangingPunct="0">
              <a:spcBef>
                <a:spcPct val="0"/>
              </a:spcBef>
              <a:spcAft>
                <a:spcPct val="0"/>
              </a:spcAft>
              <a:buFontTx/>
              <a:buChar char="•"/>
            </a:pPr>
            <a:r>
              <a:rPr lang="en-US" altLang="en-US" dirty="0">
                <a:latin typeface="Arial" panose="020B0604020202020204" pitchFamily="34" charset="0"/>
              </a:rPr>
              <a:t>Mental breakdown and guilt in the end</a:t>
            </a:r>
          </a:p>
          <a:p>
            <a:pPr eaLnBrk="0" fontAlgn="base" hangingPunct="0">
              <a:spcBef>
                <a:spcPct val="0"/>
              </a:spcBef>
              <a:spcAft>
                <a:spcPct val="0"/>
              </a:spcAft>
              <a:buFontTx/>
              <a:buChar char="•"/>
            </a:pPr>
            <a:r>
              <a:rPr lang="en-US" altLang="en-US" b="1" dirty="0">
                <a:latin typeface="Arial" panose="020B0604020202020204" pitchFamily="34" charset="0"/>
              </a:rPr>
              <a:t>Witches</a:t>
            </a:r>
            <a:r>
              <a:rPr lang="en-US" altLang="en-US" dirty="0">
                <a:latin typeface="Arial" panose="020B0604020202020204" pitchFamily="34" charset="0"/>
              </a:rPr>
              <a:t>:</a:t>
            </a:r>
          </a:p>
          <a:p>
            <a:pPr eaLnBrk="0" fontAlgn="base" hangingPunct="0">
              <a:spcBef>
                <a:spcPct val="0"/>
              </a:spcBef>
              <a:spcAft>
                <a:spcPct val="0"/>
              </a:spcAft>
              <a:buFontTx/>
              <a:buChar char="•"/>
            </a:pPr>
            <a:r>
              <a:rPr lang="en-US" altLang="en-US" dirty="0">
                <a:latin typeface="Arial" panose="020B0604020202020204" pitchFamily="34" charset="0"/>
              </a:rPr>
              <a:t>Represent chaos and inversion of natural gender roles</a:t>
            </a:r>
          </a:p>
          <a:p>
            <a:pPr eaLnBrk="0" fontAlgn="base" hangingPunct="0">
              <a:spcBef>
                <a:spcPct val="0"/>
              </a:spcBef>
              <a:spcAft>
                <a:spcPct val="0"/>
              </a:spcAft>
              <a:buFontTx/>
              <a:buChar char="•"/>
            </a:pPr>
            <a:r>
              <a:rPr lang="en-US" altLang="en-US" dirty="0">
                <a:latin typeface="Arial" panose="020B0604020202020204" pitchFamily="34" charset="0"/>
              </a:rPr>
              <a:t>Malevolent forces that manipulate men</a:t>
            </a:r>
          </a:p>
          <a:p>
            <a:pPr eaLnBrk="0" fontAlgn="base" hangingPunct="0">
              <a:spcBef>
                <a:spcPct val="0"/>
              </a:spcBef>
              <a:spcAft>
                <a:spcPct val="0"/>
              </a:spcAft>
              <a:buFontTx/>
              <a:buChar char="•"/>
            </a:pPr>
            <a:r>
              <a:rPr lang="en-US" altLang="en-US" b="1" dirty="0">
                <a:latin typeface="Arial" panose="020B0604020202020204" pitchFamily="34" charset="0"/>
              </a:rPr>
              <a:t>Women in Jacobean Society</a:t>
            </a:r>
            <a:r>
              <a:rPr lang="en-US" altLang="en-US" dirty="0">
                <a:latin typeface="Arial" panose="020B0604020202020204" pitchFamily="34" charset="0"/>
              </a:rPr>
              <a:t>:</a:t>
            </a:r>
          </a:p>
          <a:p>
            <a:pPr eaLnBrk="0" fontAlgn="base" hangingPunct="0">
              <a:spcBef>
                <a:spcPct val="0"/>
              </a:spcBef>
              <a:spcAft>
                <a:spcPct val="0"/>
              </a:spcAft>
              <a:buFontTx/>
              <a:buChar char="•"/>
            </a:pPr>
            <a:r>
              <a:rPr lang="en-US" altLang="en-US" dirty="0">
                <a:latin typeface="Arial" panose="020B0604020202020204" pitchFamily="34" charset="0"/>
              </a:rPr>
              <a:t>Expected to be subservient, yet women in the play are powerful</a:t>
            </a:r>
          </a:p>
          <a:p>
            <a:pPr eaLnBrk="0" fontAlgn="base" hangingPunct="0">
              <a:spcBef>
                <a:spcPct val="0"/>
              </a:spcBef>
              <a:spcAft>
                <a:spcPct val="0"/>
              </a:spcAft>
              <a:buFontTx/>
              <a:buChar char="•"/>
            </a:pPr>
            <a:r>
              <a:rPr lang="en-US" altLang="en-US" dirty="0">
                <a:latin typeface="Arial" panose="020B0604020202020204" pitchFamily="34" charset="0"/>
              </a:rPr>
              <a:t>Limited agency but immense influence over men</a:t>
            </a:r>
          </a:p>
          <a:p>
            <a:pPr eaLnBrk="0" fontAlgn="base" hangingPunct="0">
              <a:spcBef>
                <a:spcPct val="0"/>
              </a:spcBef>
              <a:spcAft>
                <a:spcPct val="0"/>
              </a:spcAft>
            </a:pPr>
            <a:endParaRPr lang="en-US" altLang="en-US" dirty="0">
              <a:latin typeface="Arial" panose="020B0604020202020204" pitchFamily="34" charset="0"/>
            </a:endParaRPr>
          </a:p>
        </p:txBody>
      </p:sp>
    </p:spTree>
    <p:extLst>
      <p:ext uri="{BB962C8B-B14F-4D97-AF65-F5344CB8AC3E}">
        <p14:creationId xmlns:p14="http://schemas.microsoft.com/office/powerpoint/2010/main" val="1516351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F78D782-74F8-44F0-9A73-928F20B99D04}"/>
              </a:ext>
            </a:extLst>
          </p:cNvPr>
          <p:cNvSpPr txBox="1"/>
          <p:nvPr/>
        </p:nvSpPr>
        <p:spPr>
          <a:xfrm>
            <a:off x="2066765" y="1039679"/>
            <a:ext cx="2985565" cy="646331"/>
          </a:xfrm>
          <a:prstGeom prst="rect">
            <a:avLst/>
          </a:prstGeom>
          <a:noFill/>
        </p:spPr>
        <p:txBody>
          <a:bodyPr wrap="square">
            <a:spAutoFit/>
          </a:bodyPr>
          <a:lstStyle/>
          <a:p>
            <a:r>
              <a:rPr lang="en-GB" b="1" dirty="0">
                <a:latin typeface="Candara" panose="020E0502030303020204" pitchFamily="34" charset="0"/>
              </a:rPr>
              <a:t>The divine right of kings and the chain of being</a:t>
            </a:r>
          </a:p>
        </p:txBody>
      </p:sp>
      <p:pic>
        <p:nvPicPr>
          <p:cNvPr id="1028" name="Picture 4" descr="Macbeth: Complete GCSE Context Pack ...">
            <a:extLst>
              <a:ext uri="{FF2B5EF4-FFF2-40B4-BE49-F238E27FC236}">
                <a16:creationId xmlns:a16="http://schemas.microsoft.com/office/drawing/2014/main" id="{5DE1FB2C-EEC3-4ABB-8F4C-2A789959CD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601" y="364382"/>
            <a:ext cx="1063947" cy="5978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34D23EE-FCB4-4691-BBC7-956184950834}"/>
              </a:ext>
            </a:extLst>
          </p:cNvPr>
          <p:cNvSpPr>
            <a:spLocks noChangeArrowheads="1"/>
          </p:cNvSpPr>
          <p:nvPr/>
        </p:nvSpPr>
        <p:spPr bwMode="auto">
          <a:xfrm>
            <a:off x="1524000" y="1688241"/>
            <a:ext cx="745232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dirty="0">
              <a:latin typeface="Arial" panose="020B0604020202020204" pitchFamily="34" charset="0"/>
            </a:endParaRPr>
          </a:p>
          <a:p>
            <a:pPr eaLnBrk="0" fontAlgn="base" hangingPunct="0">
              <a:spcBef>
                <a:spcPct val="0"/>
              </a:spcBef>
              <a:spcAft>
                <a:spcPct val="0"/>
              </a:spcAft>
              <a:buFontTx/>
              <a:buChar char="•"/>
            </a:pPr>
            <a:r>
              <a:rPr lang="en-US" altLang="en-US" b="1" dirty="0">
                <a:latin typeface="Arial" panose="020B0604020202020204" pitchFamily="34" charset="0"/>
              </a:rPr>
              <a:t>Great Chain of Being</a:t>
            </a:r>
            <a:r>
              <a:rPr lang="en-US" altLang="en-US" dirty="0">
                <a:latin typeface="Arial" panose="020B0604020202020204" pitchFamily="34" charset="0"/>
              </a:rPr>
              <a:t>:</a:t>
            </a:r>
          </a:p>
          <a:p>
            <a:pPr lvl="1" eaLnBrk="0" fontAlgn="base" hangingPunct="0">
              <a:spcBef>
                <a:spcPct val="0"/>
              </a:spcBef>
              <a:spcAft>
                <a:spcPct val="0"/>
              </a:spcAft>
              <a:buFontTx/>
              <a:buChar char="•"/>
            </a:pPr>
            <a:r>
              <a:rPr lang="en-US" altLang="en-US" dirty="0">
                <a:latin typeface="Arial" panose="020B0604020202020204" pitchFamily="34" charset="0"/>
              </a:rPr>
              <a:t>Hierarchical structure of the universe, with the king as God's representative on Earth</a:t>
            </a:r>
          </a:p>
          <a:p>
            <a:pPr lvl="1" eaLnBrk="0" fontAlgn="base" hangingPunct="0">
              <a:spcBef>
                <a:spcPct val="0"/>
              </a:spcBef>
              <a:spcAft>
                <a:spcPct val="0"/>
              </a:spcAft>
              <a:buFontTx/>
              <a:buChar char="•"/>
            </a:pPr>
            <a:r>
              <a:rPr lang="en-US" altLang="en-US" dirty="0">
                <a:latin typeface="Arial" panose="020B0604020202020204" pitchFamily="34" charset="0"/>
              </a:rPr>
              <a:t>Macbeth disrupts this order by killing Duncan</a:t>
            </a:r>
          </a:p>
          <a:p>
            <a:pPr eaLnBrk="0" fontAlgn="base" hangingPunct="0">
              <a:spcBef>
                <a:spcPct val="0"/>
              </a:spcBef>
              <a:spcAft>
                <a:spcPct val="0"/>
              </a:spcAft>
              <a:buFontTx/>
              <a:buChar char="•"/>
            </a:pPr>
            <a:r>
              <a:rPr lang="en-US" altLang="en-US" b="1" dirty="0">
                <a:latin typeface="Arial" panose="020B0604020202020204" pitchFamily="34" charset="0"/>
              </a:rPr>
              <a:t>Natural vs. Unnatural</a:t>
            </a:r>
            <a:r>
              <a:rPr lang="en-US" altLang="en-US" dirty="0">
                <a:latin typeface="Arial" panose="020B0604020202020204" pitchFamily="34" charset="0"/>
              </a:rPr>
              <a:t>:</a:t>
            </a:r>
          </a:p>
          <a:p>
            <a:pPr lvl="1" eaLnBrk="0" fontAlgn="base" hangingPunct="0">
              <a:spcBef>
                <a:spcPct val="0"/>
              </a:spcBef>
              <a:spcAft>
                <a:spcPct val="0"/>
              </a:spcAft>
              <a:buFontTx/>
              <a:buChar char="•"/>
            </a:pPr>
            <a:r>
              <a:rPr lang="en-US" altLang="en-US" dirty="0">
                <a:latin typeface="Arial" panose="020B0604020202020204" pitchFamily="34" charset="0"/>
              </a:rPr>
              <a:t>Disruption of natural order: unnatural events like Duncan’s murder, strange omens (horses eating each other)</a:t>
            </a:r>
          </a:p>
          <a:p>
            <a:pPr lvl="1" eaLnBrk="0" fontAlgn="base" hangingPunct="0">
              <a:spcBef>
                <a:spcPct val="0"/>
              </a:spcBef>
              <a:spcAft>
                <a:spcPct val="0"/>
              </a:spcAft>
              <a:buFontTx/>
              <a:buChar char="•"/>
            </a:pPr>
            <a:r>
              <a:rPr lang="en-US" altLang="en-US" dirty="0">
                <a:latin typeface="Arial" panose="020B0604020202020204" pitchFamily="34" charset="0"/>
              </a:rPr>
              <a:t>The natural world reacts violently to human disruption of divine order</a:t>
            </a:r>
          </a:p>
          <a:p>
            <a:pPr eaLnBrk="0" fontAlgn="base" hangingPunct="0">
              <a:spcBef>
                <a:spcPct val="0"/>
              </a:spcBef>
              <a:spcAft>
                <a:spcPct val="0"/>
              </a:spcAft>
              <a:buFontTx/>
              <a:buChar char="•"/>
            </a:pPr>
            <a:r>
              <a:rPr lang="en-US" altLang="en-US" b="1" dirty="0">
                <a:latin typeface="Arial" panose="020B0604020202020204" pitchFamily="34" charset="0"/>
              </a:rPr>
              <a:t>Restoration of Order</a:t>
            </a:r>
            <a:r>
              <a:rPr lang="en-US" altLang="en-US" dirty="0">
                <a:latin typeface="Arial" panose="020B0604020202020204" pitchFamily="34" charset="0"/>
              </a:rPr>
              <a:t>:</a:t>
            </a:r>
          </a:p>
          <a:p>
            <a:pPr lvl="1" eaLnBrk="0" fontAlgn="base" hangingPunct="0">
              <a:spcBef>
                <a:spcPct val="0"/>
              </a:spcBef>
              <a:spcAft>
                <a:spcPct val="0"/>
              </a:spcAft>
              <a:buFontTx/>
              <a:buChar char="•"/>
            </a:pPr>
            <a:r>
              <a:rPr lang="en-US" altLang="en-US" dirty="0">
                <a:latin typeface="Arial" panose="020B0604020202020204" pitchFamily="34" charset="0"/>
              </a:rPr>
              <a:t>Malcolm’s coronation at the end restores balance and order in Scotland</a:t>
            </a:r>
          </a:p>
          <a:p>
            <a:pPr lvl="1" eaLnBrk="0" fontAlgn="base" hangingPunct="0">
              <a:spcBef>
                <a:spcPct val="0"/>
              </a:spcBef>
              <a:spcAft>
                <a:spcPct val="0"/>
              </a:spcAft>
              <a:buFontTx/>
              <a:buChar char="•"/>
            </a:pPr>
            <a:r>
              <a:rPr lang="en-US" altLang="en-US" dirty="0">
                <a:latin typeface="Arial" panose="020B0604020202020204" pitchFamily="34" charset="0"/>
              </a:rPr>
              <a:t>Symbolizes the re-establishment of divine order</a:t>
            </a:r>
          </a:p>
          <a:p>
            <a:pPr eaLnBrk="0" fontAlgn="base" hangingPunct="0">
              <a:spcBef>
                <a:spcPct val="0"/>
              </a:spcBef>
              <a:spcAft>
                <a:spcPct val="0"/>
              </a:spcAft>
            </a:pPr>
            <a:endParaRPr lang="en-US" altLang="en-US" dirty="0">
              <a:latin typeface="Arial" panose="020B0604020202020204" pitchFamily="34" charset="0"/>
            </a:endParaRPr>
          </a:p>
        </p:txBody>
      </p:sp>
    </p:spTree>
    <p:extLst>
      <p:ext uri="{BB962C8B-B14F-4D97-AF65-F5344CB8AC3E}">
        <p14:creationId xmlns:p14="http://schemas.microsoft.com/office/powerpoint/2010/main" val="3857295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B74A961-04B9-40D6-B3E0-FB2BE5810F7C}"/>
              </a:ext>
            </a:extLst>
          </p:cNvPr>
          <p:cNvSpPr txBox="1"/>
          <p:nvPr/>
        </p:nvSpPr>
        <p:spPr>
          <a:xfrm>
            <a:off x="1775520" y="1124744"/>
            <a:ext cx="2304254" cy="369332"/>
          </a:xfrm>
          <a:prstGeom prst="rect">
            <a:avLst/>
          </a:prstGeom>
          <a:noFill/>
        </p:spPr>
        <p:txBody>
          <a:bodyPr wrap="square">
            <a:spAutoFit/>
          </a:bodyPr>
          <a:lstStyle/>
          <a:p>
            <a:r>
              <a:rPr lang="en-GB" b="1" dirty="0">
                <a:latin typeface="Candara" panose="020E0502030303020204" pitchFamily="34" charset="0"/>
              </a:rPr>
              <a:t>Rule and kingship</a:t>
            </a:r>
          </a:p>
        </p:txBody>
      </p:sp>
      <p:pic>
        <p:nvPicPr>
          <p:cNvPr id="1032" name="Picture 8" descr="Macbeth timeline | Timetoast Timelines">
            <a:extLst>
              <a:ext uri="{FF2B5EF4-FFF2-40B4-BE49-F238E27FC236}">
                <a16:creationId xmlns:a16="http://schemas.microsoft.com/office/drawing/2014/main" id="{BE613D79-21C7-4DA2-8AE5-3DDAE6752A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3" y="332657"/>
            <a:ext cx="1115015" cy="6463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665D68A-EF21-46AA-B47B-1F2D49DE187B}"/>
              </a:ext>
            </a:extLst>
          </p:cNvPr>
          <p:cNvSpPr>
            <a:spLocks noChangeArrowheads="1"/>
          </p:cNvSpPr>
          <p:nvPr/>
        </p:nvSpPr>
        <p:spPr bwMode="auto">
          <a:xfrm>
            <a:off x="1631504" y="1932126"/>
            <a:ext cx="835292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dirty="0">
              <a:latin typeface="Arial" panose="020B0604020202020204" pitchFamily="34" charset="0"/>
            </a:endParaRPr>
          </a:p>
          <a:p>
            <a:pPr eaLnBrk="0" fontAlgn="base" hangingPunct="0">
              <a:spcBef>
                <a:spcPct val="0"/>
              </a:spcBef>
              <a:spcAft>
                <a:spcPct val="0"/>
              </a:spcAft>
              <a:buFontTx/>
              <a:buChar char="•"/>
            </a:pPr>
            <a:r>
              <a:rPr lang="en-US" altLang="en-US" b="1" dirty="0">
                <a:latin typeface="Arial" panose="020B0604020202020204" pitchFamily="34" charset="0"/>
              </a:rPr>
              <a:t>Divine Right of Kings</a:t>
            </a:r>
            <a:r>
              <a:rPr lang="en-US" altLang="en-US" dirty="0">
                <a:latin typeface="Arial" panose="020B0604020202020204" pitchFamily="34" charset="0"/>
              </a:rPr>
              <a:t>:</a:t>
            </a:r>
          </a:p>
          <a:p>
            <a:pPr lvl="1" eaLnBrk="0" fontAlgn="base" hangingPunct="0">
              <a:spcBef>
                <a:spcPct val="0"/>
              </a:spcBef>
              <a:spcAft>
                <a:spcPct val="0"/>
              </a:spcAft>
              <a:buFontTx/>
              <a:buChar char="•"/>
            </a:pPr>
            <a:r>
              <a:rPr lang="en-US" altLang="en-US" dirty="0">
                <a:latin typeface="Arial" panose="020B0604020202020204" pitchFamily="34" charset="0"/>
              </a:rPr>
              <a:t>Kings chosen by God, Macbeth violates this by killing Duncan</a:t>
            </a:r>
          </a:p>
          <a:p>
            <a:pPr lvl="1" eaLnBrk="0" fontAlgn="base" hangingPunct="0">
              <a:spcBef>
                <a:spcPct val="0"/>
              </a:spcBef>
              <a:spcAft>
                <a:spcPct val="0"/>
              </a:spcAft>
              <a:buFontTx/>
              <a:buChar char="•"/>
            </a:pPr>
            <a:r>
              <a:rPr lang="en-US" altLang="en-US" dirty="0">
                <a:latin typeface="Arial" panose="020B0604020202020204" pitchFamily="34" charset="0"/>
              </a:rPr>
              <a:t>Importance of legitimate succession</a:t>
            </a:r>
          </a:p>
          <a:p>
            <a:pPr eaLnBrk="0" fontAlgn="base" hangingPunct="0">
              <a:spcBef>
                <a:spcPct val="0"/>
              </a:spcBef>
              <a:spcAft>
                <a:spcPct val="0"/>
              </a:spcAft>
              <a:buFontTx/>
              <a:buChar char="•"/>
            </a:pPr>
            <a:r>
              <a:rPr lang="en-US" altLang="en-US" b="1" dirty="0">
                <a:latin typeface="Arial" panose="020B0604020202020204" pitchFamily="34" charset="0"/>
              </a:rPr>
              <a:t>Duncan vs. Macbeth</a:t>
            </a:r>
            <a:r>
              <a:rPr lang="en-US" altLang="en-US" dirty="0">
                <a:latin typeface="Arial" panose="020B0604020202020204" pitchFamily="34" charset="0"/>
              </a:rPr>
              <a:t>:</a:t>
            </a:r>
          </a:p>
          <a:p>
            <a:pPr lvl="1" eaLnBrk="0" fontAlgn="base" hangingPunct="0">
              <a:spcBef>
                <a:spcPct val="0"/>
              </a:spcBef>
              <a:spcAft>
                <a:spcPct val="0"/>
              </a:spcAft>
              <a:buFontTx/>
              <a:buChar char="•"/>
            </a:pPr>
            <a:r>
              <a:rPr lang="en-US" altLang="en-US" dirty="0">
                <a:latin typeface="Arial" panose="020B0604020202020204" pitchFamily="34" charset="0"/>
              </a:rPr>
              <a:t>Duncan as a just and benevolent king</a:t>
            </a:r>
          </a:p>
          <a:p>
            <a:pPr lvl="1" eaLnBrk="0" fontAlgn="base" hangingPunct="0">
              <a:spcBef>
                <a:spcPct val="0"/>
              </a:spcBef>
              <a:spcAft>
                <a:spcPct val="0"/>
              </a:spcAft>
              <a:buFontTx/>
              <a:buChar char="•"/>
            </a:pPr>
            <a:r>
              <a:rPr lang="en-US" altLang="en-US" dirty="0">
                <a:latin typeface="Arial" panose="020B0604020202020204" pitchFamily="34" charset="0"/>
              </a:rPr>
              <a:t>Macbeth as a tyrant and usurper</a:t>
            </a:r>
          </a:p>
          <a:p>
            <a:pPr eaLnBrk="0" fontAlgn="base" hangingPunct="0">
              <a:spcBef>
                <a:spcPct val="0"/>
              </a:spcBef>
              <a:spcAft>
                <a:spcPct val="0"/>
              </a:spcAft>
              <a:buFontTx/>
              <a:buChar char="•"/>
            </a:pPr>
            <a:r>
              <a:rPr lang="en-US" altLang="en-US" b="1" dirty="0">
                <a:latin typeface="Arial" panose="020B0604020202020204" pitchFamily="34" charset="0"/>
              </a:rPr>
              <a:t>King James I's Influence</a:t>
            </a:r>
            <a:r>
              <a:rPr lang="en-US" altLang="en-US" dirty="0">
                <a:latin typeface="Arial" panose="020B0604020202020204" pitchFamily="34" charset="0"/>
              </a:rPr>
              <a:t>:</a:t>
            </a:r>
          </a:p>
          <a:p>
            <a:pPr lvl="1" eaLnBrk="0" fontAlgn="base" hangingPunct="0">
              <a:spcBef>
                <a:spcPct val="0"/>
              </a:spcBef>
              <a:spcAft>
                <a:spcPct val="0"/>
              </a:spcAft>
              <a:buFontTx/>
              <a:buChar char="•"/>
            </a:pPr>
            <a:r>
              <a:rPr lang="en-US" altLang="en-US" dirty="0">
                <a:latin typeface="Arial" panose="020B0604020202020204" pitchFamily="34" charset="0"/>
              </a:rPr>
              <a:t>Play's homage to James I (descendant of Banquo)</a:t>
            </a:r>
          </a:p>
          <a:p>
            <a:pPr lvl="1" eaLnBrk="0" fontAlgn="base" hangingPunct="0">
              <a:spcBef>
                <a:spcPct val="0"/>
              </a:spcBef>
              <a:spcAft>
                <a:spcPct val="0"/>
              </a:spcAft>
              <a:buFontTx/>
              <a:buChar char="•"/>
            </a:pPr>
            <a:r>
              <a:rPr lang="en-US" altLang="en-US" dirty="0">
                <a:latin typeface="Arial" panose="020B0604020202020204" pitchFamily="34" charset="0"/>
              </a:rPr>
              <a:t>Concerns about regicide and kingship stability</a:t>
            </a:r>
          </a:p>
          <a:p>
            <a:pPr eaLnBrk="0" fontAlgn="base" hangingPunct="0">
              <a:spcBef>
                <a:spcPct val="0"/>
              </a:spcBef>
              <a:spcAft>
                <a:spcPct val="0"/>
              </a:spcAft>
              <a:buFontTx/>
              <a:buChar char="•"/>
            </a:pPr>
            <a:r>
              <a:rPr lang="en-US" altLang="en-US" b="1" dirty="0">
                <a:latin typeface="Arial" panose="020B0604020202020204" pitchFamily="34" charset="0"/>
              </a:rPr>
              <a:t>Order vs. Chaos</a:t>
            </a:r>
            <a:r>
              <a:rPr lang="en-US" altLang="en-US" dirty="0">
                <a:latin typeface="Arial" panose="020B0604020202020204" pitchFamily="34" charset="0"/>
              </a:rPr>
              <a:t>:</a:t>
            </a:r>
          </a:p>
          <a:p>
            <a:pPr lvl="1" eaLnBrk="0" fontAlgn="base" hangingPunct="0">
              <a:spcBef>
                <a:spcPct val="0"/>
              </a:spcBef>
              <a:spcAft>
                <a:spcPct val="0"/>
              </a:spcAft>
              <a:buFontTx/>
              <a:buChar char="•"/>
            </a:pPr>
            <a:r>
              <a:rPr lang="en-US" altLang="en-US" dirty="0">
                <a:latin typeface="Arial" panose="020B0604020202020204" pitchFamily="34" charset="0"/>
              </a:rPr>
              <a:t>Macbeth’s reign brings disorder to Scotland</a:t>
            </a:r>
          </a:p>
          <a:p>
            <a:pPr lvl="1" eaLnBrk="0" fontAlgn="base" hangingPunct="0">
              <a:spcBef>
                <a:spcPct val="0"/>
              </a:spcBef>
              <a:spcAft>
                <a:spcPct val="0"/>
              </a:spcAft>
              <a:buFontTx/>
              <a:buChar char="•"/>
            </a:pPr>
            <a:r>
              <a:rPr lang="en-US" altLang="en-US" dirty="0">
                <a:latin typeface="Arial" panose="020B0604020202020204" pitchFamily="34" charset="0"/>
              </a:rPr>
              <a:t>Symbolic disruption of natural order due to illegitimate kingship</a:t>
            </a:r>
          </a:p>
          <a:p>
            <a:pPr eaLnBrk="0" fontAlgn="base" hangingPunct="0">
              <a:spcBef>
                <a:spcPct val="0"/>
              </a:spcBef>
              <a:spcAft>
                <a:spcPct val="0"/>
              </a:spcAft>
            </a:pPr>
            <a:endParaRPr lang="en-US" altLang="en-US" sz="900" b="1" dirty="0">
              <a:latin typeface="Arial" panose="020B0604020202020204" pitchFamily="34" charset="0"/>
            </a:endParaRPr>
          </a:p>
        </p:txBody>
      </p:sp>
    </p:spTree>
    <p:extLst>
      <p:ext uri="{BB962C8B-B14F-4D97-AF65-F5344CB8AC3E}">
        <p14:creationId xmlns:p14="http://schemas.microsoft.com/office/powerpoint/2010/main" val="58280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9842C0-0BE7-4398-955B-907F0125A7B2}"/>
              </a:ext>
            </a:extLst>
          </p:cNvPr>
          <p:cNvSpPr txBox="1"/>
          <p:nvPr/>
        </p:nvSpPr>
        <p:spPr>
          <a:xfrm>
            <a:off x="1847528" y="764705"/>
            <a:ext cx="8136904" cy="2031325"/>
          </a:xfrm>
          <a:prstGeom prst="rect">
            <a:avLst/>
          </a:prstGeom>
          <a:noFill/>
        </p:spPr>
        <p:txBody>
          <a:bodyPr wrap="square">
            <a:spAutoFit/>
          </a:bodyPr>
          <a:lstStyle/>
          <a:p>
            <a:pPr algn="l" fontAlgn="base"/>
            <a:br>
              <a:rPr lang="en-US" dirty="0">
                <a:solidFill>
                  <a:srgbClr val="000000"/>
                </a:solidFill>
                <a:latin typeface="Aptos"/>
              </a:rPr>
            </a:br>
            <a:r>
              <a:rPr lang="en-US" dirty="0">
                <a:solidFill>
                  <a:srgbClr val="000000"/>
                </a:solidFill>
                <a:latin typeface="Aptos"/>
                <a:hlinkClick r:id="rId2" tooltip="Original URL: https://www.bbc.co.uk/iplayer/episode/p0gjl3v3/shakespeare-rise-of-a-genius-series-1-episode-3. Click or tap if you trust this link."/>
              </a:rPr>
              <a:t>BBC </a:t>
            </a:r>
            <a:r>
              <a:rPr lang="en-US" dirty="0" err="1">
                <a:solidFill>
                  <a:srgbClr val="000000"/>
                </a:solidFill>
                <a:latin typeface="Aptos"/>
                <a:hlinkClick r:id="rId2" tooltip="Original URL: https://www.bbc.co.uk/iplayer/episode/p0gjl3v3/shakespeare-rise-of-a-genius-series-1-episode-3. Click or tap if you trust this link."/>
              </a:rPr>
              <a:t>iPlayer</a:t>
            </a:r>
            <a:r>
              <a:rPr lang="en-US" dirty="0">
                <a:solidFill>
                  <a:srgbClr val="000000"/>
                </a:solidFill>
                <a:latin typeface="Aptos"/>
                <a:hlinkClick r:id="rId2" tooltip="Original URL: https://www.bbc.co.uk/iplayer/episode/p0gjl3v3/shakespeare-rise-of-a-genius-series-1-episode-3. Click or tap if you trust this link."/>
              </a:rPr>
              <a:t> - Shakespeare: Rise of a Genius - Series 1: Episode 3</a:t>
            </a:r>
            <a:endParaRPr lang="en-US" dirty="0">
              <a:solidFill>
                <a:srgbClr val="000000"/>
              </a:solidFill>
              <a:latin typeface="Aptos"/>
            </a:endParaRPr>
          </a:p>
          <a:p>
            <a:pPr algn="l" fontAlgn="base"/>
            <a:br>
              <a:rPr lang="en-US" dirty="0">
                <a:solidFill>
                  <a:srgbClr val="000000"/>
                </a:solidFill>
                <a:latin typeface="Aptos"/>
              </a:rPr>
            </a:br>
            <a:r>
              <a:rPr lang="en-US" dirty="0">
                <a:solidFill>
                  <a:srgbClr val="000000"/>
                </a:solidFill>
                <a:latin typeface="Aptos"/>
              </a:rPr>
              <a:t>5 - 12 mins - Death of Elizabeth and how this impacts Shakespeare, James I.</a:t>
            </a:r>
          </a:p>
          <a:p>
            <a:pPr algn="l" fontAlgn="base"/>
            <a:r>
              <a:rPr lang="en-US" dirty="0">
                <a:solidFill>
                  <a:srgbClr val="000000"/>
                </a:solidFill>
                <a:latin typeface="Aptos"/>
              </a:rPr>
              <a:t>23 mins - 38 mins - Gun Powder Plot, Macbeth and Catholicism </a:t>
            </a:r>
          </a:p>
          <a:p>
            <a:br>
              <a:rPr lang="en-US" dirty="0"/>
            </a:br>
            <a:endParaRPr lang="en-GB" dirty="0"/>
          </a:p>
        </p:txBody>
      </p:sp>
      <p:sp>
        <p:nvSpPr>
          <p:cNvPr id="6" name="TextBox 5">
            <a:extLst>
              <a:ext uri="{FF2B5EF4-FFF2-40B4-BE49-F238E27FC236}">
                <a16:creationId xmlns:a16="http://schemas.microsoft.com/office/drawing/2014/main" id="{34E56653-E62D-4EF0-AA7D-4FD8721AE469}"/>
              </a:ext>
            </a:extLst>
          </p:cNvPr>
          <p:cNvSpPr txBox="1"/>
          <p:nvPr/>
        </p:nvSpPr>
        <p:spPr>
          <a:xfrm>
            <a:off x="1873846" y="2492896"/>
            <a:ext cx="8110586" cy="1477328"/>
          </a:xfrm>
          <a:prstGeom prst="rect">
            <a:avLst/>
          </a:prstGeom>
          <a:noFill/>
        </p:spPr>
        <p:txBody>
          <a:bodyPr wrap="square">
            <a:spAutoFit/>
          </a:bodyPr>
          <a:lstStyle/>
          <a:p>
            <a:r>
              <a:rPr lang="en-US" dirty="0">
                <a:hlinkClick r:id="rId3"/>
              </a:rPr>
              <a:t>Social, historical and cultural context in Macbeth - The world of the play - GCSE Drama Revision - WJEC - BBC Bitesize</a:t>
            </a:r>
            <a:endParaRPr lang="en-US" dirty="0"/>
          </a:p>
          <a:p>
            <a:endParaRPr lang="en-US" dirty="0"/>
          </a:p>
          <a:p>
            <a:r>
              <a:rPr lang="en-US" dirty="0">
                <a:hlinkClick r:id="rId4"/>
              </a:rPr>
              <a:t>Macbeth by William Shakespeare | Context (youtube.com)</a:t>
            </a:r>
            <a:endParaRPr lang="en-US" dirty="0"/>
          </a:p>
          <a:p>
            <a:endParaRPr lang="en-GB" dirty="0"/>
          </a:p>
        </p:txBody>
      </p:sp>
    </p:spTree>
    <p:extLst>
      <p:ext uri="{BB962C8B-B14F-4D97-AF65-F5344CB8AC3E}">
        <p14:creationId xmlns:p14="http://schemas.microsoft.com/office/powerpoint/2010/main" val="358149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B33914-A2C3-4B91-A207-B89676C0D2D9}"/>
              </a:ext>
            </a:extLst>
          </p:cNvPr>
          <p:cNvSpPr txBox="1"/>
          <p:nvPr/>
        </p:nvSpPr>
        <p:spPr>
          <a:xfrm>
            <a:off x="4081669" y="1859340"/>
            <a:ext cx="4227444" cy="1569660"/>
          </a:xfrm>
          <a:prstGeom prst="rect">
            <a:avLst/>
          </a:prstGeom>
          <a:noFill/>
        </p:spPr>
        <p:txBody>
          <a:bodyPr wrap="square" rtlCol="0">
            <a:spAutoFit/>
          </a:bodyPr>
          <a:lstStyle/>
          <a:p>
            <a:r>
              <a:rPr lang="en-US" sz="9600" b="1" dirty="0"/>
              <a:t>Theme</a:t>
            </a:r>
            <a:endParaRPr lang="en-GB" sz="9600" b="1" dirty="0"/>
          </a:p>
        </p:txBody>
      </p:sp>
    </p:spTree>
    <p:extLst>
      <p:ext uri="{BB962C8B-B14F-4D97-AF65-F5344CB8AC3E}">
        <p14:creationId xmlns:p14="http://schemas.microsoft.com/office/powerpoint/2010/main" val="1083330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112" y="537433"/>
            <a:ext cx="1800799" cy="28212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561" y="511806"/>
            <a:ext cx="1328738" cy="19359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79" y="773555"/>
            <a:ext cx="2333537" cy="207587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0525" y="4072910"/>
            <a:ext cx="3321547" cy="208479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24" y="4559625"/>
            <a:ext cx="1670083" cy="111136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4795" y="4284053"/>
            <a:ext cx="2974658" cy="167770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0399" y="1011368"/>
            <a:ext cx="2433479" cy="2345623"/>
          </a:xfrm>
          <a:prstGeom prst="rect">
            <a:avLst/>
          </a:prstGeom>
        </p:spPr>
      </p:pic>
      <p:sp>
        <p:nvSpPr>
          <p:cNvPr id="11" name="TextBox 10"/>
          <p:cNvSpPr txBox="1"/>
          <p:nvPr/>
        </p:nvSpPr>
        <p:spPr>
          <a:xfrm>
            <a:off x="1775520" y="188641"/>
            <a:ext cx="3272246" cy="323165"/>
          </a:xfrm>
          <a:prstGeom prst="rect">
            <a:avLst/>
          </a:prstGeom>
          <a:solidFill>
            <a:schemeClr val="accent1">
              <a:lumMod val="20000"/>
              <a:lumOff val="80000"/>
            </a:schemeClr>
          </a:solidFill>
        </p:spPr>
        <p:txBody>
          <a:bodyPr wrap="square" rtlCol="0">
            <a:spAutoFit/>
          </a:bodyPr>
          <a:lstStyle/>
          <a:p>
            <a:r>
              <a:rPr lang="en-GB" sz="1500" dirty="0">
                <a:latin typeface="Candara" panose="020E0502030303020204" pitchFamily="34" charset="0"/>
              </a:rPr>
              <a:t>Starter – what links all these images?</a:t>
            </a:r>
          </a:p>
        </p:txBody>
      </p:sp>
    </p:spTree>
    <p:extLst>
      <p:ext uri="{BB962C8B-B14F-4D97-AF65-F5344CB8AC3E}">
        <p14:creationId xmlns:p14="http://schemas.microsoft.com/office/powerpoint/2010/main" val="357876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1072" y="1166842"/>
            <a:ext cx="10069855" cy="4524315"/>
          </a:xfrm>
          <a:prstGeom prst="rect">
            <a:avLst/>
          </a:prstGeom>
          <a:noFill/>
          <a:ln w="28575">
            <a:solidFill>
              <a:schemeClr val="tx1"/>
            </a:solidFill>
          </a:ln>
        </p:spPr>
        <p:txBody>
          <a:bodyPr wrap="square" rtlCol="0">
            <a:spAutoFit/>
          </a:bodyPr>
          <a:lstStyle/>
          <a:p>
            <a:r>
              <a:rPr lang="en-GB" sz="2400" dirty="0">
                <a:latin typeface="Candara" panose="020E0502030303020204" pitchFamily="34" charset="0"/>
              </a:rPr>
              <a:t>Cultural context</a:t>
            </a:r>
          </a:p>
          <a:p>
            <a:endParaRPr lang="en-GB" sz="2400" dirty="0">
              <a:latin typeface="Candara" panose="020E0502030303020204" pitchFamily="34" charset="0"/>
            </a:endParaRPr>
          </a:p>
          <a:p>
            <a:pPr marL="257175" indent="-257175">
              <a:buFont typeface="Wingdings" panose="05000000000000000000" pitchFamily="2" charset="2"/>
              <a:buChar char="ü"/>
            </a:pPr>
            <a:r>
              <a:rPr lang="en-GB" sz="2400" dirty="0">
                <a:latin typeface="Candara" panose="020E0502030303020204" pitchFamily="34" charset="0"/>
              </a:rPr>
              <a:t>James I was interested in witchcraft- published a book: </a:t>
            </a:r>
            <a:r>
              <a:rPr lang="en-GB" sz="2400" dirty="0" err="1">
                <a:latin typeface="Candara" panose="020E0502030303020204" pitchFamily="34" charset="0"/>
              </a:rPr>
              <a:t>Daemologie</a:t>
            </a:r>
            <a:endParaRPr lang="en-GB" sz="2400" dirty="0">
              <a:latin typeface="Candara" panose="020E0502030303020204" pitchFamily="34" charset="0"/>
            </a:endParaRPr>
          </a:p>
          <a:p>
            <a:pPr marL="257175" indent="-257175">
              <a:buFont typeface="Wingdings" panose="05000000000000000000" pitchFamily="2" charset="2"/>
              <a:buChar char="ü"/>
            </a:pPr>
            <a:endParaRPr lang="en-GB" sz="2400" dirty="0">
              <a:latin typeface="Candara" panose="020E0502030303020204" pitchFamily="34" charset="0"/>
            </a:endParaRPr>
          </a:p>
          <a:p>
            <a:pPr marL="257175" indent="-257175">
              <a:buFont typeface="Wingdings" panose="05000000000000000000" pitchFamily="2" charset="2"/>
              <a:buChar char="ü"/>
            </a:pPr>
            <a:r>
              <a:rPr lang="en-GB" sz="2400" dirty="0">
                <a:latin typeface="Candara" panose="020E0502030303020204" pitchFamily="34" charset="0"/>
              </a:rPr>
              <a:t>Women who did not quite fit into society were classed as witches</a:t>
            </a:r>
          </a:p>
          <a:p>
            <a:pPr marL="257175" indent="-257175">
              <a:buFont typeface="Wingdings" panose="05000000000000000000" pitchFamily="2" charset="2"/>
              <a:buChar char="ü"/>
            </a:pPr>
            <a:endParaRPr lang="en-GB" sz="2400" dirty="0">
              <a:latin typeface="Candara" panose="020E0502030303020204" pitchFamily="34" charset="0"/>
            </a:endParaRPr>
          </a:p>
          <a:p>
            <a:pPr marL="257175" indent="-257175">
              <a:buFont typeface="Wingdings" panose="05000000000000000000" pitchFamily="2" charset="2"/>
              <a:buChar char="ü"/>
            </a:pPr>
            <a:r>
              <a:rPr lang="en-GB" sz="2400" dirty="0">
                <a:latin typeface="Candara" panose="020E0502030303020204" pitchFamily="34" charset="0"/>
              </a:rPr>
              <a:t>Hell and witches were real to people at the time</a:t>
            </a:r>
          </a:p>
          <a:p>
            <a:pPr marL="257175" indent="-257175">
              <a:buFont typeface="Wingdings" panose="05000000000000000000" pitchFamily="2" charset="2"/>
              <a:buChar char="ü"/>
            </a:pPr>
            <a:endParaRPr lang="en-GB" sz="2400" dirty="0">
              <a:latin typeface="Candara" panose="020E0502030303020204" pitchFamily="34" charset="0"/>
            </a:endParaRPr>
          </a:p>
          <a:p>
            <a:pPr marL="257175" indent="-257175">
              <a:buFont typeface="Wingdings" panose="05000000000000000000" pitchFamily="2" charset="2"/>
              <a:buChar char="ü"/>
            </a:pPr>
            <a:r>
              <a:rPr lang="en-GB" sz="2400" dirty="0">
                <a:latin typeface="Candara" panose="020E0502030303020204" pitchFamily="34" charset="0"/>
              </a:rPr>
              <a:t>Disastrous natural phenomena were blamed on the supernatural</a:t>
            </a:r>
          </a:p>
          <a:p>
            <a:pPr marL="257175" indent="-257175">
              <a:buFont typeface="Wingdings" panose="05000000000000000000" pitchFamily="2" charset="2"/>
              <a:buChar char="ü"/>
            </a:pPr>
            <a:endParaRPr lang="en-GB" sz="2400" dirty="0">
              <a:latin typeface="Candara" panose="020E0502030303020204" pitchFamily="34" charset="0"/>
            </a:endParaRPr>
          </a:p>
          <a:p>
            <a:pPr marL="257175" indent="-257175">
              <a:buFont typeface="Wingdings" panose="05000000000000000000" pitchFamily="2" charset="2"/>
              <a:buChar char="ü"/>
            </a:pPr>
            <a:r>
              <a:rPr lang="en-GB" sz="2400" dirty="0">
                <a:latin typeface="Candara" panose="020E0502030303020204" pitchFamily="34" charset="0"/>
              </a:rPr>
              <a:t>Anxieties, fears, worries about the supernatural were a part of life for the Jacobeans </a:t>
            </a:r>
          </a:p>
        </p:txBody>
      </p:sp>
    </p:spTree>
    <p:extLst>
      <p:ext uri="{BB962C8B-B14F-4D97-AF65-F5344CB8AC3E}">
        <p14:creationId xmlns:p14="http://schemas.microsoft.com/office/powerpoint/2010/main" val="110114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1" y="1052736"/>
            <a:ext cx="8342269" cy="5016758"/>
          </a:xfrm>
          <a:prstGeom prst="rect">
            <a:avLst/>
          </a:prstGeom>
          <a:noFill/>
          <a:ln w="28575">
            <a:solidFill>
              <a:schemeClr val="tx1"/>
            </a:solidFill>
          </a:ln>
        </p:spPr>
        <p:txBody>
          <a:bodyPr wrap="square" rtlCol="0">
            <a:spAutoFit/>
          </a:bodyPr>
          <a:lstStyle/>
          <a:p>
            <a:r>
              <a:rPr lang="en-GB" sz="2000" dirty="0">
                <a:latin typeface="Candara" panose="020E0502030303020204" pitchFamily="34" charset="0"/>
              </a:rPr>
              <a:t>References to supernatural: </a:t>
            </a:r>
          </a:p>
          <a:p>
            <a:endParaRPr lang="en-GB" sz="2000" dirty="0">
              <a:latin typeface="Candara" panose="020E0502030303020204" pitchFamily="34" charset="0"/>
            </a:endParaRPr>
          </a:p>
          <a:p>
            <a:pPr marL="257175" indent="-257175">
              <a:buFont typeface="Wingdings" panose="05000000000000000000" pitchFamily="2" charset="2"/>
              <a:buChar char="q"/>
            </a:pPr>
            <a:r>
              <a:rPr lang="en-GB" sz="2000" dirty="0">
                <a:latin typeface="Candara" panose="020E0502030303020204" pitchFamily="34" charset="0"/>
              </a:rPr>
              <a:t>Witches </a:t>
            </a:r>
          </a:p>
          <a:p>
            <a:pPr marL="257175" indent="-257175">
              <a:buFont typeface="Wingdings" panose="05000000000000000000" pitchFamily="2" charset="2"/>
              <a:buChar char="q"/>
            </a:pPr>
            <a:endParaRPr lang="en-GB" sz="2000" dirty="0">
              <a:latin typeface="Candara" panose="020E0502030303020204" pitchFamily="34" charset="0"/>
            </a:endParaRPr>
          </a:p>
          <a:p>
            <a:pPr marL="257175" indent="-257175">
              <a:buFont typeface="Wingdings" panose="05000000000000000000" pitchFamily="2" charset="2"/>
              <a:buChar char="ü"/>
            </a:pPr>
            <a:r>
              <a:rPr lang="en-GB" sz="2000" dirty="0">
                <a:latin typeface="Candara" panose="020E0502030303020204" pitchFamily="34" charset="0"/>
              </a:rPr>
              <a:t>Appearance</a:t>
            </a:r>
          </a:p>
          <a:p>
            <a:pPr marL="257175" indent="-257175">
              <a:buFont typeface="Wingdings" panose="05000000000000000000" pitchFamily="2" charset="2"/>
              <a:buChar char="ü"/>
            </a:pPr>
            <a:r>
              <a:rPr lang="en-GB" sz="2000" dirty="0">
                <a:latin typeface="Candara" panose="020E0502030303020204" pitchFamily="34" charset="0"/>
              </a:rPr>
              <a:t>What they say</a:t>
            </a:r>
          </a:p>
          <a:p>
            <a:pPr marL="257175" indent="-257175">
              <a:buFont typeface="Wingdings" panose="05000000000000000000" pitchFamily="2" charset="2"/>
              <a:buChar char="ü"/>
            </a:pPr>
            <a:r>
              <a:rPr lang="en-GB" sz="2000" dirty="0">
                <a:latin typeface="Candara" panose="020E0502030303020204" pitchFamily="34" charset="0"/>
              </a:rPr>
              <a:t>Character reactions to them and supernatural in general (Macbeth, Banquo and Lady Macbeth)</a:t>
            </a:r>
          </a:p>
          <a:p>
            <a:pPr marL="257175" indent="-257175">
              <a:buFont typeface="Wingdings" panose="05000000000000000000" pitchFamily="2" charset="2"/>
              <a:buChar char="ü"/>
            </a:pPr>
            <a:endParaRPr lang="en-GB" sz="2000" dirty="0">
              <a:latin typeface="Candara" panose="020E0502030303020204" pitchFamily="34" charset="0"/>
            </a:endParaRPr>
          </a:p>
          <a:p>
            <a:pPr marL="257175" indent="-257175">
              <a:buFont typeface="Wingdings" panose="05000000000000000000" pitchFamily="2" charset="2"/>
              <a:buChar char="q"/>
            </a:pPr>
            <a:r>
              <a:rPr lang="en-GB" sz="2000" dirty="0">
                <a:latin typeface="Candara" panose="020E0502030303020204" pitchFamily="34" charset="0"/>
              </a:rPr>
              <a:t>Dagger </a:t>
            </a:r>
          </a:p>
          <a:p>
            <a:pPr marL="257175" indent="-257175">
              <a:buFont typeface="Wingdings" panose="05000000000000000000" pitchFamily="2" charset="2"/>
              <a:buChar char="q"/>
            </a:pPr>
            <a:endParaRPr lang="en-GB" sz="2000" dirty="0">
              <a:latin typeface="Candara" panose="020E0502030303020204" pitchFamily="34" charset="0"/>
            </a:endParaRPr>
          </a:p>
          <a:p>
            <a:pPr marL="257175" indent="-257175">
              <a:buFont typeface="Wingdings" panose="05000000000000000000" pitchFamily="2" charset="2"/>
              <a:buChar char="q"/>
            </a:pPr>
            <a:r>
              <a:rPr lang="en-GB" sz="2000" dirty="0">
                <a:latin typeface="Candara" panose="020E0502030303020204" pitchFamily="34" charset="0"/>
              </a:rPr>
              <a:t>Porter</a:t>
            </a:r>
          </a:p>
          <a:p>
            <a:pPr marL="257175" indent="-257175">
              <a:buFont typeface="Wingdings" panose="05000000000000000000" pitchFamily="2" charset="2"/>
              <a:buChar char="q"/>
            </a:pPr>
            <a:endParaRPr lang="en-GB" sz="2000" dirty="0">
              <a:latin typeface="Candara" panose="020E0502030303020204" pitchFamily="34" charset="0"/>
            </a:endParaRPr>
          </a:p>
          <a:p>
            <a:pPr marL="257175" indent="-257175">
              <a:buFont typeface="Wingdings" panose="05000000000000000000" pitchFamily="2" charset="2"/>
              <a:buChar char="q"/>
            </a:pPr>
            <a:r>
              <a:rPr lang="en-GB" sz="2000" dirty="0">
                <a:latin typeface="Candara" panose="020E0502030303020204" pitchFamily="34" charset="0"/>
              </a:rPr>
              <a:t>Ghost</a:t>
            </a:r>
          </a:p>
          <a:p>
            <a:pPr marL="257175" indent="-257175">
              <a:buFont typeface="Wingdings" panose="05000000000000000000" pitchFamily="2" charset="2"/>
              <a:buChar char="q"/>
            </a:pPr>
            <a:endParaRPr lang="en-GB" sz="2000" dirty="0">
              <a:latin typeface="Candara" panose="020E0502030303020204" pitchFamily="34" charset="0"/>
            </a:endParaRPr>
          </a:p>
          <a:p>
            <a:pPr marL="257175" indent="-257175">
              <a:buFont typeface="Wingdings" panose="05000000000000000000" pitchFamily="2" charset="2"/>
              <a:buChar char="q"/>
            </a:pPr>
            <a:r>
              <a:rPr lang="en-GB" sz="2000" dirty="0">
                <a:latin typeface="Candara" panose="020E0502030303020204" pitchFamily="34" charset="0"/>
              </a:rPr>
              <a:t>The other apparitions</a:t>
            </a:r>
          </a:p>
        </p:txBody>
      </p:sp>
      <p:sp>
        <p:nvSpPr>
          <p:cNvPr id="5" name="TextBox 4"/>
          <p:cNvSpPr txBox="1"/>
          <p:nvPr/>
        </p:nvSpPr>
        <p:spPr>
          <a:xfrm>
            <a:off x="2927648" y="318760"/>
            <a:ext cx="5688632" cy="415498"/>
          </a:xfrm>
          <a:prstGeom prst="rect">
            <a:avLst/>
          </a:prstGeom>
          <a:solidFill>
            <a:srgbClr val="FFFF00"/>
          </a:solidFill>
        </p:spPr>
        <p:txBody>
          <a:bodyPr wrap="square" rtlCol="0">
            <a:spAutoFit/>
          </a:bodyPr>
          <a:lstStyle/>
          <a:p>
            <a:r>
              <a:rPr lang="en-GB" sz="2100" dirty="0">
                <a:latin typeface="Candara" panose="020E0502030303020204" pitchFamily="34" charset="0"/>
              </a:rPr>
              <a:t>LQ	How do we trace a theme in the text?</a:t>
            </a:r>
          </a:p>
        </p:txBody>
      </p:sp>
      <p:pic>
        <p:nvPicPr>
          <p:cNvPr id="3" name="Picture 2">
            <a:extLst>
              <a:ext uri="{FF2B5EF4-FFF2-40B4-BE49-F238E27FC236}">
                <a16:creationId xmlns:a16="http://schemas.microsoft.com/office/drawing/2014/main" id="{E553189C-AA70-4325-814D-B4D7876E2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184" y="788507"/>
            <a:ext cx="2555776" cy="1431235"/>
          </a:xfrm>
          <a:prstGeom prst="rect">
            <a:avLst/>
          </a:prstGeom>
        </p:spPr>
      </p:pic>
    </p:spTree>
    <p:extLst>
      <p:ext uri="{BB962C8B-B14F-4D97-AF65-F5344CB8AC3E}">
        <p14:creationId xmlns:p14="http://schemas.microsoft.com/office/powerpoint/2010/main" val="2823326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825638" y="2708910"/>
            <a:ext cx="2233749" cy="142058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TextBox 4"/>
          <p:cNvSpPr txBox="1"/>
          <p:nvPr/>
        </p:nvSpPr>
        <p:spPr>
          <a:xfrm>
            <a:off x="5047623" y="3188371"/>
            <a:ext cx="1998617" cy="461665"/>
          </a:xfrm>
          <a:prstGeom prst="rect">
            <a:avLst/>
          </a:prstGeom>
          <a:noFill/>
        </p:spPr>
        <p:txBody>
          <a:bodyPr wrap="square" rtlCol="0">
            <a:spAutoFit/>
          </a:bodyPr>
          <a:lstStyle/>
          <a:p>
            <a:r>
              <a:rPr lang="en-GB" sz="2400" b="1" dirty="0"/>
              <a:t>Supernatural</a:t>
            </a:r>
          </a:p>
        </p:txBody>
      </p:sp>
      <p:sp>
        <p:nvSpPr>
          <p:cNvPr id="8" name="TextBox 7"/>
          <p:cNvSpPr txBox="1"/>
          <p:nvPr/>
        </p:nvSpPr>
        <p:spPr>
          <a:xfrm>
            <a:off x="2041504" y="1124744"/>
            <a:ext cx="764176" cy="300082"/>
          </a:xfrm>
          <a:prstGeom prst="rect">
            <a:avLst/>
          </a:prstGeom>
          <a:noFill/>
          <a:ln w="38100">
            <a:solidFill>
              <a:schemeClr val="tx1"/>
            </a:solidFill>
          </a:ln>
        </p:spPr>
        <p:txBody>
          <a:bodyPr wrap="square" rtlCol="0">
            <a:spAutoFit/>
          </a:bodyPr>
          <a:lstStyle/>
          <a:p>
            <a:r>
              <a:rPr lang="en-GB" sz="1350" b="1" dirty="0"/>
              <a:t>Witches </a:t>
            </a:r>
          </a:p>
        </p:txBody>
      </p:sp>
      <p:cxnSp>
        <p:nvCxnSpPr>
          <p:cNvPr id="11" name="Straight Arrow Connector 10"/>
          <p:cNvCxnSpPr/>
          <p:nvPr/>
        </p:nvCxnSpPr>
        <p:spPr>
          <a:xfrm flipV="1">
            <a:off x="2423592" y="633744"/>
            <a:ext cx="0" cy="356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05260" y="402912"/>
            <a:ext cx="1503862" cy="230832"/>
          </a:xfrm>
          <a:prstGeom prst="rect">
            <a:avLst/>
          </a:prstGeom>
          <a:noFill/>
        </p:spPr>
        <p:txBody>
          <a:bodyPr wrap="square" rtlCol="0">
            <a:spAutoFit/>
          </a:bodyPr>
          <a:lstStyle/>
          <a:p>
            <a:r>
              <a:rPr lang="en-GB" sz="900" b="1" i="1" dirty="0"/>
              <a:t>Thunder and lightning</a:t>
            </a:r>
          </a:p>
        </p:txBody>
      </p:sp>
      <p:cxnSp>
        <p:nvCxnSpPr>
          <p:cNvPr id="15" name="Straight Arrow Connector 14"/>
          <p:cNvCxnSpPr/>
          <p:nvPr/>
        </p:nvCxnSpPr>
        <p:spPr>
          <a:xfrm flipV="1">
            <a:off x="3250746" y="518328"/>
            <a:ext cx="42617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10823" y="310578"/>
            <a:ext cx="2263140" cy="646331"/>
          </a:xfrm>
          <a:prstGeom prst="rect">
            <a:avLst/>
          </a:prstGeom>
          <a:noFill/>
        </p:spPr>
        <p:txBody>
          <a:bodyPr wrap="square" rtlCol="0">
            <a:spAutoFit/>
          </a:bodyPr>
          <a:lstStyle/>
          <a:p>
            <a:r>
              <a:rPr lang="en-GB" sz="900" b="1" dirty="0"/>
              <a:t>Stage directions immediately signal to the audience that these characters are evil. Shakespeare foregrounds the theme of the supernatural to the audience</a:t>
            </a:r>
          </a:p>
        </p:txBody>
      </p:sp>
      <p:sp>
        <p:nvSpPr>
          <p:cNvPr id="10" name="TextBox 9">
            <a:extLst>
              <a:ext uri="{FF2B5EF4-FFF2-40B4-BE49-F238E27FC236}">
                <a16:creationId xmlns:a16="http://schemas.microsoft.com/office/drawing/2014/main" id="{D565ADF1-E0D0-4952-B996-B9C58640B49F}"/>
              </a:ext>
            </a:extLst>
          </p:cNvPr>
          <p:cNvSpPr txBox="1"/>
          <p:nvPr/>
        </p:nvSpPr>
        <p:spPr>
          <a:xfrm>
            <a:off x="9264352" y="1124744"/>
            <a:ext cx="886144" cy="300082"/>
          </a:xfrm>
          <a:prstGeom prst="rect">
            <a:avLst/>
          </a:prstGeom>
          <a:noFill/>
          <a:ln w="38100">
            <a:solidFill>
              <a:schemeClr val="tx1"/>
            </a:solidFill>
          </a:ln>
        </p:spPr>
        <p:txBody>
          <a:bodyPr wrap="square" rtlCol="0">
            <a:spAutoFit/>
          </a:bodyPr>
          <a:lstStyle/>
          <a:p>
            <a:r>
              <a:rPr lang="en-GB" sz="1350" b="1" dirty="0"/>
              <a:t>Macbeth </a:t>
            </a:r>
          </a:p>
        </p:txBody>
      </p:sp>
      <p:sp>
        <p:nvSpPr>
          <p:cNvPr id="13" name="TextBox 12">
            <a:extLst>
              <a:ext uri="{FF2B5EF4-FFF2-40B4-BE49-F238E27FC236}">
                <a16:creationId xmlns:a16="http://schemas.microsoft.com/office/drawing/2014/main" id="{4F35F76E-7334-47A1-B5FA-CF1AC86B46DB}"/>
              </a:ext>
            </a:extLst>
          </p:cNvPr>
          <p:cNvSpPr txBox="1"/>
          <p:nvPr/>
        </p:nvSpPr>
        <p:spPr>
          <a:xfrm>
            <a:off x="2041504" y="3429000"/>
            <a:ext cx="886144" cy="300082"/>
          </a:xfrm>
          <a:prstGeom prst="rect">
            <a:avLst/>
          </a:prstGeom>
          <a:noFill/>
          <a:ln w="38100">
            <a:solidFill>
              <a:schemeClr val="tx1"/>
            </a:solidFill>
          </a:ln>
        </p:spPr>
        <p:txBody>
          <a:bodyPr wrap="square" rtlCol="0">
            <a:spAutoFit/>
          </a:bodyPr>
          <a:lstStyle/>
          <a:p>
            <a:r>
              <a:rPr lang="en-GB" sz="1350" b="1" dirty="0"/>
              <a:t>Banquo </a:t>
            </a:r>
          </a:p>
        </p:txBody>
      </p:sp>
      <p:sp>
        <p:nvSpPr>
          <p:cNvPr id="14" name="TextBox 13">
            <a:extLst>
              <a:ext uri="{FF2B5EF4-FFF2-40B4-BE49-F238E27FC236}">
                <a16:creationId xmlns:a16="http://schemas.microsoft.com/office/drawing/2014/main" id="{EF817DE7-9DD3-4E3D-94F3-432E70153B37}"/>
              </a:ext>
            </a:extLst>
          </p:cNvPr>
          <p:cNvSpPr txBox="1"/>
          <p:nvPr/>
        </p:nvSpPr>
        <p:spPr>
          <a:xfrm>
            <a:off x="9264352" y="3511536"/>
            <a:ext cx="1224136" cy="300082"/>
          </a:xfrm>
          <a:prstGeom prst="rect">
            <a:avLst/>
          </a:prstGeom>
          <a:noFill/>
          <a:ln w="38100">
            <a:solidFill>
              <a:schemeClr val="tx1"/>
            </a:solidFill>
          </a:ln>
        </p:spPr>
        <p:txBody>
          <a:bodyPr wrap="square" rtlCol="0">
            <a:spAutoFit/>
          </a:bodyPr>
          <a:lstStyle/>
          <a:p>
            <a:r>
              <a:rPr lang="en-GB" sz="1350" b="1" dirty="0"/>
              <a:t>Lady Macbeth </a:t>
            </a:r>
          </a:p>
        </p:txBody>
      </p:sp>
      <p:sp>
        <p:nvSpPr>
          <p:cNvPr id="17" name="TextBox 16">
            <a:extLst>
              <a:ext uri="{FF2B5EF4-FFF2-40B4-BE49-F238E27FC236}">
                <a16:creationId xmlns:a16="http://schemas.microsoft.com/office/drawing/2014/main" id="{52A3D440-E468-4D5E-89A7-09BA95910779}"/>
              </a:ext>
            </a:extLst>
          </p:cNvPr>
          <p:cNvSpPr txBox="1"/>
          <p:nvPr/>
        </p:nvSpPr>
        <p:spPr>
          <a:xfrm>
            <a:off x="5330443" y="6093296"/>
            <a:ext cx="1413629" cy="300082"/>
          </a:xfrm>
          <a:prstGeom prst="rect">
            <a:avLst/>
          </a:prstGeom>
          <a:noFill/>
          <a:ln w="38100">
            <a:solidFill>
              <a:schemeClr val="tx1"/>
            </a:solidFill>
          </a:ln>
        </p:spPr>
        <p:txBody>
          <a:bodyPr wrap="square" rtlCol="0">
            <a:spAutoFit/>
          </a:bodyPr>
          <a:lstStyle/>
          <a:p>
            <a:r>
              <a:rPr lang="en-GB" sz="1350" b="1" dirty="0"/>
              <a:t>Other references </a:t>
            </a:r>
          </a:p>
        </p:txBody>
      </p:sp>
    </p:spTree>
    <p:extLst>
      <p:ext uri="{BB962C8B-B14F-4D97-AF65-F5344CB8AC3E}">
        <p14:creationId xmlns:p14="http://schemas.microsoft.com/office/powerpoint/2010/main" val="335558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0742681-4388-B642-81A1-6F85697025CA}"/>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5400" b="1" kern="1200" dirty="0">
                <a:solidFill>
                  <a:schemeClr val="tx1"/>
                </a:solidFill>
                <a:latin typeface="+mj-lt"/>
                <a:ea typeface="+mj-ea"/>
                <a:cs typeface="+mj-cs"/>
              </a:rPr>
              <a:t>AQA GCSE Literature and Language </a:t>
            </a:r>
          </a:p>
        </p:txBody>
      </p:sp>
      <p:sp>
        <p:nvSpPr>
          <p:cNvPr id="22" name="Rectangle 1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1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CCDA2E07-7213-0E54-7B35-3CD771EB5F85}"/>
              </a:ext>
            </a:extLst>
          </p:cNvPr>
          <p:cNvSpPr>
            <a:spLocks/>
          </p:cNvSpPr>
          <p:nvPr/>
        </p:nvSpPr>
        <p:spPr>
          <a:xfrm>
            <a:off x="838200" y="1752782"/>
            <a:ext cx="5153302" cy="823196"/>
          </a:xfrm>
          <a:prstGeom prst="rect">
            <a:avLst/>
          </a:prstGeom>
        </p:spPr>
        <p:txBody>
          <a:bodyPr/>
          <a:lstStyle/>
          <a:p>
            <a:pPr defTabSz="905256">
              <a:spcAft>
                <a:spcPts val="600"/>
              </a:spcAft>
            </a:pPr>
            <a:r>
              <a:rPr lang="en-GB" sz="4400" b="1" kern="1200" dirty="0">
                <a:solidFill>
                  <a:schemeClr val="tx1"/>
                </a:solidFill>
                <a:latin typeface="+mn-lt"/>
                <a:ea typeface="+mn-ea"/>
                <a:cs typeface="+mn-cs"/>
              </a:rPr>
              <a:t>Literature</a:t>
            </a:r>
            <a:r>
              <a:rPr lang="en-GB" sz="1782" kern="1200" dirty="0">
                <a:solidFill>
                  <a:schemeClr val="tx1"/>
                </a:solidFill>
                <a:latin typeface="+mn-lt"/>
                <a:ea typeface="+mn-ea"/>
                <a:cs typeface="+mn-cs"/>
              </a:rPr>
              <a:t> 					</a:t>
            </a:r>
            <a:endParaRPr lang="en-GB" dirty="0"/>
          </a:p>
        </p:txBody>
      </p:sp>
      <p:sp>
        <p:nvSpPr>
          <p:cNvPr id="6" name="Content Placeholder 5">
            <a:extLst>
              <a:ext uri="{FF2B5EF4-FFF2-40B4-BE49-F238E27FC236}">
                <a16:creationId xmlns:a16="http://schemas.microsoft.com/office/drawing/2014/main" id="{4FE33544-A627-518D-68F6-45D5C9005D95}"/>
              </a:ext>
            </a:extLst>
          </p:cNvPr>
          <p:cNvSpPr>
            <a:spLocks/>
          </p:cNvSpPr>
          <p:nvPr/>
        </p:nvSpPr>
        <p:spPr>
          <a:xfrm>
            <a:off x="838200" y="2575978"/>
            <a:ext cx="5153302" cy="3681384"/>
          </a:xfrm>
          <a:prstGeom prst="rect">
            <a:avLst/>
          </a:prstGeom>
        </p:spPr>
        <p:txBody>
          <a:bodyPr>
            <a:normAutofit/>
          </a:bodyPr>
          <a:lstStyle/>
          <a:p>
            <a:pPr defTabSz="905256">
              <a:spcAft>
                <a:spcPts val="600"/>
              </a:spcAft>
            </a:pPr>
            <a:r>
              <a:rPr lang="en-GB" sz="1782" b="1" kern="1200" dirty="0">
                <a:solidFill>
                  <a:schemeClr val="tx1"/>
                </a:solidFill>
                <a:latin typeface="+mn-lt"/>
                <a:ea typeface="+mn-ea"/>
                <a:cs typeface="+mn-cs"/>
              </a:rPr>
              <a:t>Paper 1, 11</a:t>
            </a:r>
            <a:r>
              <a:rPr lang="en-GB" sz="1782" b="1" kern="1200" baseline="30000" dirty="0">
                <a:solidFill>
                  <a:schemeClr val="tx1"/>
                </a:solidFill>
                <a:latin typeface="+mn-lt"/>
                <a:ea typeface="+mn-ea"/>
                <a:cs typeface="+mn-cs"/>
              </a:rPr>
              <a:t>th</a:t>
            </a:r>
            <a:r>
              <a:rPr lang="en-GB" sz="1782" b="1" kern="1200" dirty="0">
                <a:solidFill>
                  <a:schemeClr val="tx1"/>
                </a:solidFill>
                <a:latin typeface="+mn-lt"/>
                <a:ea typeface="+mn-ea"/>
                <a:cs typeface="+mn-cs"/>
              </a:rPr>
              <a:t> May 2025 (1hr45mins)</a:t>
            </a:r>
          </a:p>
          <a:p>
            <a:pPr defTabSz="905256">
              <a:spcAft>
                <a:spcPts val="600"/>
              </a:spcAft>
              <a:buFont typeface="Wingdings" panose="05000000000000000000" pitchFamily="2" charset="2"/>
              <a:buChar char="Ø"/>
            </a:pPr>
            <a:r>
              <a:rPr lang="en-GB" sz="1782" kern="1200" dirty="0">
                <a:solidFill>
                  <a:schemeClr val="tx1"/>
                </a:solidFill>
                <a:latin typeface="+mn-lt"/>
                <a:ea typeface="+mn-ea"/>
                <a:cs typeface="+mn-cs"/>
              </a:rPr>
              <a:t> Macbeth </a:t>
            </a:r>
          </a:p>
          <a:p>
            <a:pPr defTabSz="905256">
              <a:spcAft>
                <a:spcPts val="600"/>
              </a:spcAft>
              <a:buFont typeface="Wingdings" panose="05000000000000000000" pitchFamily="2" charset="2"/>
              <a:buChar char="Ø"/>
            </a:pPr>
            <a:r>
              <a:rPr lang="en-GB" sz="1782" kern="1200" dirty="0">
                <a:solidFill>
                  <a:schemeClr val="tx1"/>
                </a:solidFill>
                <a:latin typeface="+mn-lt"/>
                <a:ea typeface="+mn-ea"/>
                <a:cs typeface="+mn-cs"/>
              </a:rPr>
              <a:t>Jekyll and Hyde </a:t>
            </a:r>
          </a:p>
          <a:p>
            <a:pPr defTabSz="905256">
              <a:spcAft>
                <a:spcPts val="600"/>
              </a:spcAft>
            </a:pPr>
            <a:endParaRPr lang="en-GB" sz="1782" kern="1200" dirty="0">
              <a:solidFill>
                <a:schemeClr val="tx1"/>
              </a:solidFill>
              <a:latin typeface="+mn-lt"/>
              <a:ea typeface="+mn-ea"/>
              <a:cs typeface="+mn-cs"/>
            </a:endParaRPr>
          </a:p>
          <a:p>
            <a:pPr defTabSz="905256">
              <a:spcAft>
                <a:spcPts val="600"/>
              </a:spcAft>
            </a:pPr>
            <a:endParaRPr lang="en-GB" sz="1782" kern="1200" dirty="0">
              <a:solidFill>
                <a:schemeClr val="tx1"/>
              </a:solidFill>
              <a:latin typeface="+mn-lt"/>
              <a:ea typeface="+mn-ea"/>
              <a:cs typeface="+mn-cs"/>
            </a:endParaRPr>
          </a:p>
          <a:p>
            <a:pPr defTabSz="905256">
              <a:spcAft>
                <a:spcPts val="600"/>
              </a:spcAft>
            </a:pPr>
            <a:r>
              <a:rPr lang="en-GB" sz="1782" b="1" kern="1200" dirty="0">
                <a:solidFill>
                  <a:schemeClr val="tx1"/>
                </a:solidFill>
                <a:latin typeface="+mn-lt"/>
                <a:ea typeface="+mn-ea"/>
                <a:cs typeface="+mn-cs"/>
              </a:rPr>
              <a:t>Paper 2, </a:t>
            </a:r>
            <a:r>
              <a:rPr lang="en-GB" sz="1782" b="1" dirty="0"/>
              <a:t>19</a:t>
            </a:r>
            <a:r>
              <a:rPr lang="en-GB" sz="1782" b="1" kern="1200" baseline="30000" dirty="0">
                <a:solidFill>
                  <a:schemeClr val="tx1"/>
                </a:solidFill>
                <a:latin typeface="+mn-lt"/>
                <a:ea typeface="+mn-ea"/>
                <a:cs typeface="+mn-cs"/>
              </a:rPr>
              <a:t>th</a:t>
            </a:r>
            <a:r>
              <a:rPr lang="en-GB" sz="1782" b="1" kern="1200" dirty="0">
                <a:solidFill>
                  <a:schemeClr val="tx1"/>
                </a:solidFill>
                <a:latin typeface="+mn-lt"/>
                <a:ea typeface="+mn-ea"/>
                <a:cs typeface="+mn-cs"/>
              </a:rPr>
              <a:t> May 2025 (2hr15mins)</a:t>
            </a:r>
            <a:r>
              <a:rPr lang="en-GB" sz="1782" kern="1200" dirty="0">
                <a:solidFill>
                  <a:schemeClr val="tx1"/>
                </a:solidFill>
                <a:latin typeface="+mn-lt"/>
                <a:ea typeface="+mn-ea"/>
                <a:cs typeface="+mn-cs"/>
              </a:rPr>
              <a:t>	</a:t>
            </a:r>
          </a:p>
          <a:p>
            <a:pPr defTabSz="905256">
              <a:spcAft>
                <a:spcPts val="600"/>
              </a:spcAft>
              <a:buFont typeface="Wingdings" panose="05000000000000000000" pitchFamily="2" charset="2"/>
              <a:buChar char="Ø"/>
            </a:pPr>
            <a:r>
              <a:rPr lang="en-GB" sz="1782" kern="1200" dirty="0">
                <a:solidFill>
                  <a:schemeClr val="tx1"/>
                </a:solidFill>
                <a:latin typeface="+mn-lt"/>
                <a:ea typeface="+mn-ea"/>
                <a:cs typeface="+mn-cs"/>
              </a:rPr>
              <a:t> An Inspector Calls/Lord of the Flies</a:t>
            </a:r>
          </a:p>
          <a:p>
            <a:pPr defTabSz="905256">
              <a:spcAft>
                <a:spcPts val="600"/>
              </a:spcAft>
              <a:buFont typeface="Wingdings" panose="05000000000000000000" pitchFamily="2" charset="2"/>
              <a:buChar char="Ø"/>
            </a:pPr>
            <a:r>
              <a:rPr lang="en-GB" sz="1782" kern="1200" dirty="0">
                <a:solidFill>
                  <a:schemeClr val="tx1"/>
                </a:solidFill>
                <a:latin typeface="+mn-lt"/>
                <a:ea typeface="+mn-ea"/>
                <a:cs typeface="+mn-cs"/>
              </a:rPr>
              <a:t> Power and Conflict Poetry </a:t>
            </a:r>
          </a:p>
          <a:p>
            <a:pPr defTabSz="905256">
              <a:spcAft>
                <a:spcPts val="600"/>
              </a:spcAft>
              <a:buFont typeface="Wingdings" panose="05000000000000000000" pitchFamily="2" charset="2"/>
              <a:buChar char="Ø"/>
            </a:pPr>
            <a:r>
              <a:rPr lang="en-GB" sz="1782" kern="1200" dirty="0">
                <a:solidFill>
                  <a:schemeClr val="tx1"/>
                </a:solidFill>
                <a:latin typeface="+mn-lt"/>
                <a:ea typeface="+mn-ea"/>
                <a:cs typeface="+mn-cs"/>
              </a:rPr>
              <a:t> Unseen Poetry   	</a:t>
            </a:r>
            <a:endParaRPr lang="en-GB" dirty="0"/>
          </a:p>
        </p:txBody>
      </p:sp>
      <p:sp>
        <p:nvSpPr>
          <p:cNvPr id="7" name="Text Placeholder 6">
            <a:extLst>
              <a:ext uri="{FF2B5EF4-FFF2-40B4-BE49-F238E27FC236}">
                <a16:creationId xmlns:a16="http://schemas.microsoft.com/office/drawing/2014/main" id="{4E2F9D2D-64E6-8326-F522-1D1770E081F3}"/>
              </a:ext>
            </a:extLst>
          </p:cNvPr>
          <p:cNvSpPr>
            <a:spLocks/>
          </p:cNvSpPr>
          <p:nvPr/>
        </p:nvSpPr>
        <p:spPr>
          <a:xfrm>
            <a:off x="6165975" y="1752782"/>
            <a:ext cx="5178681" cy="823196"/>
          </a:xfrm>
          <a:prstGeom prst="rect">
            <a:avLst/>
          </a:prstGeom>
        </p:spPr>
        <p:txBody>
          <a:bodyPr/>
          <a:lstStyle/>
          <a:p>
            <a:pPr defTabSz="905256">
              <a:spcAft>
                <a:spcPts val="600"/>
              </a:spcAft>
            </a:pPr>
            <a:r>
              <a:rPr lang="en-GB" sz="4400" b="1" kern="1200" dirty="0">
                <a:solidFill>
                  <a:schemeClr val="tx1"/>
                </a:solidFill>
                <a:latin typeface="+mn-lt"/>
                <a:ea typeface="+mn-ea"/>
                <a:cs typeface="+mn-cs"/>
              </a:rPr>
              <a:t>Language</a:t>
            </a:r>
            <a:r>
              <a:rPr lang="en-GB" sz="1782" kern="1200" dirty="0">
                <a:solidFill>
                  <a:schemeClr val="tx1"/>
                </a:solidFill>
                <a:latin typeface="+mn-lt"/>
                <a:ea typeface="+mn-ea"/>
                <a:cs typeface="+mn-cs"/>
              </a:rPr>
              <a:t> 					</a:t>
            </a:r>
            <a:endParaRPr lang="en-GB" dirty="0"/>
          </a:p>
        </p:txBody>
      </p:sp>
      <p:sp>
        <p:nvSpPr>
          <p:cNvPr id="8" name="Content Placeholder 7">
            <a:extLst>
              <a:ext uri="{FF2B5EF4-FFF2-40B4-BE49-F238E27FC236}">
                <a16:creationId xmlns:a16="http://schemas.microsoft.com/office/drawing/2014/main" id="{C45AFB32-AFEF-385E-17CF-C70763002C3D}"/>
              </a:ext>
            </a:extLst>
          </p:cNvPr>
          <p:cNvSpPr>
            <a:spLocks/>
          </p:cNvSpPr>
          <p:nvPr/>
        </p:nvSpPr>
        <p:spPr>
          <a:xfrm>
            <a:off x="6165975" y="2575978"/>
            <a:ext cx="5178681" cy="3681384"/>
          </a:xfrm>
          <a:prstGeom prst="rect">
            <a:avLst/>
          </a:prstGeom>
        </p:spPr>
        <p:txBody>
          <a:bodyPr>
            <a:normAutofit/>
          </a:bodyPr>
          <a:lstStyle/>
          <a:p>
            <a:pPr defTabSz="905256">
              <a:spcAft>
                <a:spcPts val="600"/>
              </a:spcAft>
            </a:pPr>
            <a:r>
              <a:rPr lang="en-GB" sz="1782" b="1" kern="1200" dirty="0">
                <a:solidFill>
                  <a:schemeClr val="tx1"/>
                </a:solidFill>
                <a:latin typeface="+mn-lt"/>
                <a:ea typeface="+mn-ea"/>
                <a:cs typeface="+mn-cs"/>
              </a:rPr>
              <a:t>Paper 1, 21</a:t>
            </a:r>
            <a:r>
              <a:rPr lang="en-GB" sz="1782" b="1" kern="1200" baseline="30000" dirty="0">
                <a:solidFill>
                  <a:schemeClr val="tx1"/>
                </a:solidFill>
                <a:latin typeface="+mn-lt"/>
                <a:ea typeface="+mn-ea"/>
                <a:cs typeface="+mn-cs"/>
              </a:rPr>
              <a:t>st</a:t>
            </a:r>
            <a:r>
              <a:rPr lang="en-GB" sz="1782" b="1" kern="1200" dirty="0">
                <a:solidFill>
                  <a:schemeClr val="tx1"/>
                </a:solidFill>
                <a:latin typeface="+mn-lt"/>
                <a:ea typeface="+mn-ea"/>
                <a:cs typeface="+mn-cs"/>
              </a:rPr>
              <a:t>  May 2026 (1hr45mins)</a:t>
            </a:r>
          </a:p>
          <a:p>
            <a:pPr defTabSz="905256">
              <a:spcAft>
                <a:spcPts val="600"/>
              </a:spcAft>
            </a:pPr>
            <a:r>
              <a:rPr lang="en-GB" sz="1782" b="1" kern="1200" dirty="0">
                <a:solidFill>
                  <a:schemeClr val="tx1"/>
                </a:solidFill>
                <a:latin typeface="+mn-lt"/>
                <a:ea typeface="+mn-ea"/>
                <a:cs typeface="+mn-cs"/>
              </a:rPr>
              <a:t>Fiction </a:t>
            </a:r>
          </a:p>
          <a:p>
            <a:pPr defTabSz="905256">
              <a:spcAft>
                <a:spcPts val="600"/>
              </a:spcAft>
              <a:buFont typeface="Wingdings" panose="05000000000000000000" pitchFamily="2" charset="2"/>
              <a:buChar char="Ø"/>
            </a:pPr>
            <a:r>
              <a:rPr lang="en-GB" sz="1782" kern="1200" dirty="0">
                <a:solidFill>
                  <a:schemeClr val="tx1"/>
                </a:solidFill>
                <a:latin typeface="+mn-lt"/>
                <a:ea typeface="+mn-ea"/>
                <a:cs typeface="+mn-cs"/>
              </a:rPr>
              <a:t>Explorations in creative reading and writing</a:t>
            </a:r>
          </a:p>
          <a:p>
            <a:pPr defTabSz="905256">
              <a:spcAft>
                <a:spcPts val="600"/>
              </a:spcAft>
            </a:pPr>
            <a:endParaRPr lang="en-GB" sz="1782" kern="1200" dirty="0">
              <a:solidFill>
                <a:schemeClr val="tx1"/>
              </a:solidFill>
              <a:latin typeface="+mn-lt"/>
              <a:ea typeface="+mn-ea"/>
              <a:cs typeface="+mn-cs"/>
            </a:endParaRPr>
          </a:p>
          <a:p>
            <a:pPr defTabSz="905256">
              <a:spcAft>
                <a:spcPts val="600"/>
              </a:spcAft>
            </a:pPr>
            <a:r>
              <a:rPr lang="en-GB" sz="1782" b="1" kern="1200" dirty="0">
                <a:solidFill>
                  <a:schemeClr val="tx1"/>
                </a:solidFill>
                <a:latin typeface="+mn-lt"/>
                <a:ea typeface="+mn-ea"/>
                <a:cs typeface="+mn-cs"/>
              </a:rPr>
              <a:t>Paper 2, 5</a:t>
            </a:r>
            <a:r>
              <a:rPr lang="en-GB" sz="1782" b="1" kern="1200" baseline="30000" dirty="0">
                <a:solidFill>
                  <a:schemeClr val="tx1"/>
                </a:solidFill>
                <a:latin typeface="+mn-lt"/>
                <a:ea typeface="+mn-ea"/>
                <a:cs typeface="+mn-cs"/>
              </a:rPr>
              <a:t>th</a:t>
            </a:r>
            <a:r>
              <a:rPr lang="en-GB" sz="1782" b="1" kern="1200" dirty="0">
                <a:solidFill>
                  <a:schemeClr val="tx1"/>
                </a:solidFill>
                <a:latin typeface="+mn-lt"/>
                <a:ea typeface="+mn-ea"/>
                <a:cs typeface="+mn-cs"/>
              </a:rPr>
              <a:t> June 2026 (1hr45mins)</a:t>
            </a:r>
          </a:p>
          <a:p>
            <a:pPr defTabSz="905256">
              <a:spcAft>
                <a:spcPts val="600"/>
              </a:spcAft>
            </a:pPr>
            <a:r>
              <a:rPr lang="en-GB" sz="1782" b="1" kern="1200" dirty="0">
                <a:solidFill>
                  <a:schemeClr val="tx1"/>
                </a:solidFill>
                <a:latin typeface="+mn-lt"/>
                <a:ea typeface="+mn-ea"/>
                <a:cs typeface="+mn-cs"/>
              </a:rPr>
              <a:t>Non-Fiction </a:t>
            </a:r>
          </a:p>
          <a:p>
            <a:pPr defTabSz="905256">
              <a:spcAft>
                <a:spcPts val="600"/>
              </a:spcAft>
              <a:buFont typeface="Wingdings" panose="05000000000000000000" pitchFamily="2" charset="2"/>
              <a:buChar char="Ø"/>
            </a:pPr>
            <a:r>
              <a:rPr lang="en-GB" sz="1782" kern="1200" dirty="0">
                <a:solidFill>
                  <a:schemeClr val="tx1"/>
                </a:solidFill>
                <a:latin typeface="+mn-lt"/>
                <a:ea typeface="+mn-ea"/>
                <a:cs typeface="+mn-cs"/>
              </a:rPr>
              <a:t>Writers' viewpoints and perspectives</a:t>
            </a:r>
            <a:endParaRPr lang="en-GB" dirty="0"/>
          </a:p>
        </p:txBody>
      </p:sp>
      <p:pic>
        <p:nvPicPr>
          <p:cNvPr id="24" name="Picture 23">
            <a:extLst>
              <a:ext uri="{FF2B5EF4-FFF2-40B4-BE49-F238E27FC236}">
                <a16:creationId xmlns:a16="http://schemas.microsoft.com/office/drawing/2014/main" id="{D531E039-508E-3C96-B42B-816E3719AE28}"/>
              </a:ext>
            </a:extLst>
          </p:cNvPr>
          <p:cNvPicPr>
            <a:picLocks noChangeAspect="1"/>
          </p:cNvPicPr>
          <p:nvPr/>
        </p:nvPicPr>
        <p:blipFill>
          <a:blip r:embed="rId2"/>
          <a:stretch>
            <a:fillRect/>
          </a:stretch>
        </p:blipFill>
        <p:spPr>
          <a:xfrm>
            <a:off x="4866931" y="5835065"/>
            <a:ext cx="1333569" cy="844593"/>
          </a:xfrm>
          <a:prstGeom prst="rect">
            <a:avLst/>
          </a:prstGeom>
        </p:spPr>
      </p:pic>
    </p:spTree>
    <p:extLst>
      <p:ext uri="{BB962C8B-B14F-4D97-AF65-F5344CB8AC3E}">
        <p14:creationId xmlns:p14="http://schemas.microsoft.com/office/powerpoint/2010/main" val="1846116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1547" y="74235"/>
            <a:ext cx="4724332" cy="6709529"/>
          </a:xfrm>
          <a:prstGeom prst="rect">
            <a:avLst/>
          </a:prstGeom>
          <a:noFill/>
          <a:ln w="28575">
            <a:solidFill>
              <a:schemeClr val="tx1"/>
            </a:solidFill>
          </a:ln>
        </p:spPr>
        <p:txBody>
          <a:bodyPr wrap="square" rtlCol="0">
            <a:spAutoFit/>
          </a:bodyPr>
          <a:lstStyle/>
          <a:p>
            <a:r>
              <a:rPr lang="en-GB" sz="1000" b="1" u="sng" dirty="0">
                <a:latin typeface="Candara" panose="020E0502030303020204" pitchFamily="34" charset="0"/>
              </a:rPr>
              <a:t>Where can we see this scene in the play?</a:t>
            </a:r>
          </a:p>
          <a:p>
            <a:endParaRPr lang="en-GB" sz="1000" b="1" dirty="0">
              <a:latin typeface="Candara" panose="020E0502030303020204" pitchFamily="34" charset="0"/>
            </a:endParaRPr>
          </a:p>
          <a:p>
            <a:endParaRPr lang="en-GB" sz="1000" b="1" dirty="0">
              <a:latin typeface="Candara" panose="020E0502030303020204" pitchFamily="34" charset="0"/>
            </a:endParaRPr>
          </a:p>
          <a:p>
            <a:pPr marL="285750" indent="-285750">
              <a:buFont typeface="Wingdings" panose="05000000000000000000" pitchFamily="2" charset="2"/>
              <a:buChar char="ü"/>
            </a:pPr>
            <a:r>
              <a:rPr lang="en-GB" sz="1000" dirty="0">
                <a:latin typeface="Candara" panose="020E0502030303020204" pitchFamily="34" charset="0"/>
              </a:rPr>
              <a:t>Act 1, scene 1 – the play actually……with the witches planning to meet with Macbeth establishing this as the key scene</a:t>
            </a:r>
          </a:p>
          <a:p>
            <a:pPr marL="285750" indent="-285750">
              <a:buFont typeface="Wingdings" panose="05000000000000000000" pitchFamily="2" charset="2"/>
              <a:buChar char="ü"/>
            </a:pPr>
            <a:endParaRPr lang="en-GB" sz="1000" dirty="0">
              <a:latin typeface="Candara" panose="020E0502030303020204" pitchFamily="34" charset="0"/>
            </a:endParaRPr>
          </a:p>
          <a:p>
            <a:pPr marL="285750" indent="-285750">
              <a:buFont typeface="Wingdings" panose="05000000000000000000" pitchFamily="2" charset="2"/>
              <a:buChar char="ü"/>
            </a:pPr>
            <a:r>
              <a:rPr lang="en-GB" sz="1000" dirty="0">
                <a:latin typeface="Candara" panose="020E0502030303020204" pitchFamily="34" charset="0"/>
              </a:rPr>
              <a:t>Act 1, scene 3 – the witches appear after the battle and give their………….to Macbeth and Banquo. Macbeth is immediately intrigued. Banquo is more suspicious </a:t>
            </a:r>
          </a:p>
          <a:p>
            <a:pPr marL="285750" indent="-285750">
              <a:buFont typeface="Wingdings" panose="05000000000000000000" pitchFamily="2" charset="2"/>
              <a:buChar char="ü"/>
            </a:pPr>
            <a:endParaRPr lang="en-GB" sz="1000" dirty="0">
              <a:latin typeface="Candara" panose="020E0502030303020204" pitchFamily="34" charset="0"/>
            </a:endParaRPr>
          </a:p>
          <a:p>
            <a:pPr marL="285750" indent="-285750">
              <a:buFont typeface="Wingdings" panose="05000000000000000000" pitchFamily="2" charset="2"/>
              <a:buChar char="ü"/>
            </a:pPr>
            <a:r>
              <a:rPr lang="en-GB" sz="1000" dirty="0">
                <a:latin typeface="Candara" panose="020E0502030303020204" pitchFamily="34" charset="0"/>
              </a:rPr>
              <a:t>Act 1, scene 5 – Lady Macbeth commands supernatural forces to ………..her become less feminine and more like a man</a:t>
            </a:r>
          </a:p>
          <a:p>
            <a:pPr marL="285750" indent="-285750">
              <a:buFont typeface="Wingdings" panose="05000000000000000000" pitchFamily="2" charset="2"/>
              <a:buChar char="ü"/>
            </a:pPr>
            <a:endParaRPr lang="en-GB" sz="1000" dirty="0">
              <a:latin typeface="Candara" panose="020E0502030303020204" pitchFamily="34" charset="0"/>
            </a:endParaRPr>
          </a:p>
          <a:p>
            <a:pPr marL="285750" indent="-285750">
              <a:buFont typeface="Wingdings" panose="05000000000000000000" pitchFamily="2" charset="2"/>
              <a:buChar char="ü"/>
            </a:pPr>
            <a:r>
              <a:rPr lang="en-GB" sz="1000" dirty="0">
                <a:latin typeface="Candara" panose="020E0502030303020204" pitchFamily="34" charset="0"/>
              </a:rPr>
              <a:t>Act 2, scene 1 – Banquo feels a sense of …………………..just before the king is killed</a:t>
            </a:r>
          </a:p>
          <a:p>
            <a:pPr marL="285750" indent="-285750">
              <a:buFont typeface="Wingdings" panose="05000000000000000000" pitchFamily="2" charset="2"/>
              <a:buChar char="ü"/>
            </a:pPr>
            <a:endParaRPr lang="en-GB" sz="1000" dirty="0">
              <a:latin typeface="Candara" panose="020E0502030303020204" pitchFamily="34" charset="0"/>
            </a:endParaRPr>
          </a:p>
          <a:p>
            <a:pPr marL="285750" indent="-285750">
              <a:buFont typeface="Wingdings" panose="05000000000000000000" pitchFamily="2" charset="2"/>
              <a:buChar char="ü"/>
            </a:pPr>
            <a:r>
              <a:rPr lang="en-GB" sz="1000" dirty="0">
                <a:latin typeface="Candara" panose="020E0502030303020204" pitchFamily="34" charset="0"/>
              </a:rPr>
              <a:t>Act 2, scene 1 – Macbeth sees an ……………..dagger in front of him on his way to Duncan’s chamber. He also comments that nature is somehow altered</a:t>
            </a:r>
          </a:p>
          <a:p>
            <a:pPr marL="285750" indent="-285750">
              <a:buFont typeface="Wingdings" panose="05000000000000000000" pitchFamily="2" charset="2"/>
              <a:buChar char="ü"/>
            </a:pPr>
            <a:endParaRPr lang="en-GB" sz="1000" dirty="0">
              <a:latin typeface="Candara" panose="020E0502030303020204" pitchFamily="34" charset="0"/>
            </a:endParaRPr>
          </a:p>
          <a:p>
            <a:pPr marL="285750" indent="-285750">
              <a:buFont typeface="Wingdings" panose="05000000000000000000" pitchFamily="2" charset="2"/>
              <a:buChar char="ü"/>
            </a:pPr>
            <a:r>
              <a:rPr lang="en-GB" sz="1000" dirty="0">
                <a:latin typeface="Candara" panose="020E0502030303020204" pitchFamily="34" charset="0"/>
              </a:rPr>
              <a:t>Act 2, scene 2 - Macbeth is convinced he will never …………again as he has become evil</a:t>
            </a:r>
          </a:p>
          <a:p>
            <a:pPr marL="285750" indent="-285750">
              <a:buFont typeface="Wingdings" panose="05000000000000000000" pitchFamily="2" charset="2"/>
              <a:buChar char="ü"/>
            </a:pPr>
            <a:endParaRPr lang="en-GB" sz="1000" dirty="0">
              <a:latin typeface="Candara" panose="020E0502030303020204" pitchFamily="34" charset="0"/>
            </a:endParaRPr>
          </a:p>
          <a:p>
            <a:pPr marL="285750" indent="-285750">
              <a:buFont typeface="Wingdings" panose="05000000000000000000" pitchFamily="2" charset="2"/>
              <a:buChar char="ü"/>
            </a:pPr>
            <a:r>
              <a:rPr lang="en-GB" sz="1000" dirty="0">
                <a:latin typeface="Candara" panose="020E0502030303020204" pitchFamily="34" charset="0"/>
              </a:rPr>
              <a:t>Act 2, scene 3 – Lennox comments that the weather had been …………..the previous evening</a:t>
            </a:r>
          </a:p>
          <a:p>
            <a:pPr marL="285750" indent="-285750">
              <a:buFont typeface="Wingdings" panose="05000000000000000000" pitchFamily="2" charset="2"/>
              <a:buChar char="ü"/>
            </a:pPr>
            <a:endParaRPr lang="en-GB" sz="1000" dirty="0">
              <a:latin typeface="Candara" panose="020E0502030303020204" pitchFamily="34" charset="0"/>
            </a:endParaRPr>
          </a:p>
          <a:p>
            <a:pPr marL="285750" indent="-285750">
              <a:buFont typeface="Wingdings" panose="05000000000000000000" pitchFamily="2" charset="2"/>
              <a:buChar char="ü"/>
            </a:pPr>
            <a:r>
              <a:rPr lang="en-GB" sz="1000" dirty="0">
                <a:latin typeface="Candara" panose="020E0502030303020204" pitchFamily="34" charset="0"/>
              </a:rPr>
              <a:t>Act 3, scene 1 –In a soliloquy, Macbeth claims to have given his ………to the devil</a:t>
            </a:r>
          </a:p>
          <a:p>
            <a:pPr marL="285750" indent="-285750">
              <a:buFont typeface="Wingdings" panose="05000000000000000000" pitchFamily="2" charset="2"/>
              <a:buChar char="ü"/>
            </a:pPr>
            <a:endParaRPr lang="en-GB" sz="1000" dirty="0">
              <a:latin typeface="Candara" panose="020E0502030303020204" pitchFamily="34" charset="0"/>
            </a:endParaRPr>
          </a:p>
          <a:p>
            <a:pPr marL="285750" indent="-285750">
              <a:buFont typeface="Wingdings" panose="05000000000000000000" pitchFamily="2" charset="2"/>
              <a:buChar char="ü"/>
            </a:pPr>
            <a:r>
              <a:rPr lang="en-GB" sz="1000" dirty="0">
                <a:latin typeface="Candara" panose="020E0502030303020204" pitchFamily="34" charset="0"/>
              </a:rPr>
              <a:t>Act 3, scene 2 – when talking about Banquo’s……….., Macbeth mentions night and the forces of evil</a:t>
            </a:r>
          </a:p>
          <a:p>
            <a:pPr marL="285750" indent="-285750">
              <a:buFont typeface="Wingdings" panose="05000000000000000000" pitchFamily="2" charset="2"/>
              <a:buChar char="ü"/>
            </a:pPr>
            <a:endParaRPr lang="en-GB" sz="1000" dirty="0">
              <a:latin typeface="Candara" panose="020E0502030303020204" pitchFamily="34" charset="0"/>
            </a:endParaRPr>
          </a:p>
          <a:p>
            <a:pPr marL="285750" indent="-285750">
              <a:buFont typeface="Wingdings" panose="05000000000000000000" pitchFamily="2" charset="2"/>
              <a:buChar char="ü"/>
            </a:pPr>
            <a:r>
              <a:rPr lang="en-GB" sz="1000" dirty="0">
                <a:latin typeface="Candara" panose="020E0502030303020204" pitchFamily="34" charset="0"/>
              </a:rPr>
              <a:t>Act 3, scene 4 – Macbeth sees Banquo’s……………..</a:t>
            </a:r>
          </a:p>
          <a:p>
            <a:pPr marL="285750" indent="-285750">
              <a:buFont typeface="Wingdings" panose="05000000000000000000" pitchFamily="2" charset="2"/>
              <a:buChar char="ü"/>
            </a:pPr>
            <a:endParaRPr lang="en-GB" sz="1000" dirty="0">
              <a:latin typeface="Candara" panose="020E0502030303020204" pitchFamily="34" charset="0"/>
            </a:endParaRPr>
          </a:p>
          <a:p>
            <a:pPr marL="285750" indent="-285750">
              <a:buFont typeface="Wingdings" panose="05000000000000000000" pitchFamily="2" charset="2"/>
              <a:buChar char="ü"/>
            </a:pPr>
            <a:r>
              <a:rPr lang="en-GB" sz="1000" dirty="0">
                <a:latin typeface="Candara" panose="020E0502030303020204" pitchFamily="34" charset="0"/>
              </a:rPr>
              <a:t>Act 4, scene 1 Macbeth meets the witches again who show him three…………….. He is given more prophecies</a:t>
            </a:r>
          </a:p>
          <a:p>
            <a:pPr marL="285750" indent="-285750">
              <a:buFont typeface="Wingdings" panose="05000000000000000000" pitchFamily="2" charset="2"/>
              <a:buChar char="ü"/>
            </a:pPr>
            <a:endParaRPr lang="en-GB" sz="1000" dirty="0">
              <a:latin typeface="Candara" panose="020E0502030303020204" pitchFamily="34" charset="0"/>
            </a:endParaRPr>
          </a:p>
          <a:p>
            <a:pPr marL="285750" indent="-285750">
              <a:buFont typeface="Wingdings" panose="05000000000000000000" pitchFamily="2" charset="2"/>
              <a:buChar char="ü"/>
            </a:pPr>
            <a:r>
              <a:rPr lang="en-GB" sz="1000" dirty="0">
                <a:latin typeface="Candara" panose="020E0502030303020204" pitchFamily="34" charset="0"/>
              </a:rPr>
              <a:t>Act 5, scene 8 – When Macduff tells Macbeth he was ripped from his mother’s ……….., Macbeth realises he has been tricked by the witches</a:t>
            </a:r>
          </a:p>
          <a:p>
            <a:pPr marL="285750" indent="-285750">
              <a:buFont typeface="Wingdings" panose="05000000000000000000" pitchFamily="2" charset="2"/>
              <a:buChar char="ü"/>
            </a:pPr>
            <a:endParaRPr lang="en-GB" sz="1000" dirty="0">
              <a:latin typeface="Candara" panose="020E0502030303020204" pitchFamily="34" charset="0"/>
            </a:endParaRPr>
          </a:p>
          <a:p>
            <a:pPr marL="285750" indent="-285750">
              <a:buFont typeface="Wingdings" panose="05000000000000000000" pitchFamily="2" charset="2"/>
              <a:buChar char="ü"/>
            </a:pPr>
            <a:endParaRPr lang="en-GB" sz="1000" dirty="0">
              <a:latin typeface="Candara" panose="020E0502030303020204" pitchFamily="34" charset="0"/>
            </a:endParaRPr>
          </a:p>
          <a:p>
            <a:r>
              <a:rPr lang="en-GB" sz="1000" b="1" dirty="0">
                <a:latin typeface="Candara" panose="020E0502030303020204" pitchFamily="34" charset="0"/>
              </a:rPr>
              <a:t>Apparitions     opens     prophecies     ghost     soul     womb     </a:t>
            </a:r>
          </a:p>
          <a:p>
            <a:endParaRPr lang="en-GB" sz="1000" b="1" dirty="0">
              <a:latin typeface="Candara" panose="020E0502030303020204" pitchFamily="34" charset="0"/>
            </a:endParaRPr>
          </a:p>
          <a:p>
            <a:r>
              <a:rPr lang="en-GB" sz="1000" b="1" dirty="0">
                <a:latin typeface="Candara" panose="020E0502030303020204" pitchFamily="34" charset="0"/>
              </a:rPr>
              <a:t>murder     Help      foreboding     terrible     imaginary      sleep</a:t>
            </a:r>
          </a:p>
        </p:txBody>
      </p:sp>
      <p:sp>
        <p:nvSpPr>
          <p:cNvPr id="12" name="TextBox 11"/>
          <p:cNvSpPr txBox="1"/>
          <p:nvPr/>
        </p:nvSpPr>
        <p:spPr>
          <a:xfrm>
            <a:off x="5087888" y="1720839"/>
            <a:ext cx="1872208" cy="3416320"/>
          </a:xfrm>
          <a:prstGeom prst="rect">
            <a:avLst/>
          </a:prstGeom>
          <a:noFill/>
          <a:ln w="28575">
            <a:solidFill>
              <a:schemeClr val="tx1"/>
            </a:solidFill>
          </a:ln>
        </p:spPr>
        <p:txBody>
          <a:bodyPr wrap="square" rtlCol="0">
            <a:spAutoFit/>
          </a:bodyPr>
          <a:lstStyle/>
          <a:p>
            <a:r>
              <a:rPr lang="en-US" sz="900" b="1" u="sng" dirty="0">
                <a:latin typeface="Candara" panose="020E0502030303020204" pitchFamily="34" charset="0"/>
              </a:rPr>
              <a:t>Cultural context – supernatural</a:t>
            </a:r>
          </a:p>
          <a:p>
            <a:endParaRPr lang="en-US" sz="900" b="1" dirty="0">
              <a:latin typeface="Candara" panose="020E0502030303020204" pitchFamily="34" charset="0"/>
            </a:endParaRPr>
          </a:p>
          <a:p>
            <a:r>
              <a:rPr lang="en-US" sz="900" dirty="0">
                <a:latin typeface="Candara" panose="020E0502030303020204" pitchFamily="34" charset="0"/>
              </a:rPr>
              <a:t>James I was interested in…………..- published a book: </a:t>
            </a:r>
            <a:r>
              <a:rPr lang="en-US" sz="900" dirty="0" err="1">
                <a:latin typeface="Candara" panose="020E0502030303020204" pitchFamily="34" charset="0"/>
              </a:rPr>
              <a:t>Daemologie</a:t>
            </a:r>
            <a:endParaRPr lang="en-US" sz="900" dirty="0">
              <a:latin typeface="Candara" panose="020E0502030303020204" pitchFamily="34" charset="0"/>
            </a:endParaRPr>
          </a:p>
          <a:p>
            <a:endParaRPr lang="en-US" sz="900" dirty="0">
              <a:latin typeface="Candara" panose="020E0502030303020204" pitchFamily="34" charset="0"/>
            </a:endParaRPr>
          </a:p>
          <a:p>
            <a:r>
              <a:rPr lang="en-US" sz="900" dirty="0">
                <a:latin typeface="Candara" panose="020E0502030303020204" pitchFamily="34" charset="0"/>
              </a:rPr>
              <a:t>Women who did not quite fit into…………. were classed as witches</a:t>
            </a:r>
          </a:p>
          <a:p>
            <a:endParaRPr lang="en-US" sz="900" dirty="0">
              <a:latin typeface="Candara" panose="020E0502030303020204" pitchFamily="34" charset="0"/>
            </a:endParaRPr>
          </a:p>
          <a:p>
            <a:r>
              <a:rPr lang="en-US" sz="900" dirty="0">
                <a:latin typeface="Candara" panose="020E0502030303020204" pitchFamily="34" charset="0"/>
              </a:rPr>
              <a:t>Hell and witches were …………… to people at the time</a:t>
            </a:r>
          </a:p>
          <a:p>
            <a:endParaRPr lang="en-US" sz="900" dirty="0">
              <a:latin typeface="Candara" panose="020E0502030303020204" pitchFamily="34" charset="0"/>
            </a:endParaRPr>
          </a:p>
          <a:p>
            <a:r>
              <a:rPr lang="en-US" sz="900" dirty="0">
                <a:latin typeface="Candara" panose="020E0502030303020204" pitchFamily="34" charset="0"/>
              </a:rPr>
              <a:t>Disastrous ………….. phenomena were blamed on the supernatural</a:t>
            </a:r>
          </a:p>
          <a:p>
            <a:endParaRPr lang="en-US" sz="900" dirty="0">
              <a:latin typeface="Candara" panose="020E0502030303020204" pitchFamily="34" charset="0"/>
            </a:endParaRPr>
          </a:p>
          <a:p>
            <a:r>
              <a:rPr lang="en-US" sz="900" dirty="0">
                <a:latin typeface="Candara" panose="020E0502030303020204" pitchFamily="34" charset="0"/>
              </a:rPr>
              <a:t>Anxieties, fears, worries about the supernatural were a part of life for the ………………</a:t>
            </a:r>
          </a:p>
          <a:p>
            <a:endParaRPr lang="en-US" sz="900" dirty="0">
              <a:latin typeface="Candara" panose="020E0502030303020204" pitchFamily="34" charset="0"/>
            </a:endParaRPr>
          </a:p>
          <a:p>
            <a:endParaRPr lang="en-US" sz="900" b="1" dirty="0">
              <a:latin typeface="Candara" panose="020E0502030303020204" pitchFamily="34" charset="0"/>
            </a:endParaRPr>
          </a:p>
          <a:p>
            <a:r>
              <a:rPr lang="en-US" sz="900" b="1" dirty="0">
                <a:latin typeface="Candara" panose="020E0502030303020204" pitchFamily="34" charset="0"/>
              </a:rPr>
              <a:t>Jacobeans     society      real     </a:t>
            </a:r>
          </a:p>
          <a:p>
            <a:endParaRPr lang="en-US" sz="900" b="1" dirty="0">
              <a:latin typeface="Candara" panose="020E0502030303020204" pitchFamily="34" charset="0"/>
            </a:endParaRPr>
          </a:p>
          <a:p>
            <a:r>
              <a:rPr lang="en-US" sz="900" b="1" dirty="0">
                <a:latin typeface="Candara" panose="020E0502030303020204" pitchFamily="34" charset="0"/>
              </a:rPr>
              <a:t>natural     witchcraft    </a:t>
            </a:r>
          </a:p>
        </p:txBody>
      </p:sp>
      <p:sp>
        <p:nvSpPr>
          <p:cNvPr id="13" name="TextBox 12"/>
          <p:cNvSpPr txBox="1"/>
          <p:nvPr/>
        </p:nvSpPr>
        <p:spPr>
          <a:xfrm>
            <a:off x="7032105" y="101915"/>
            <a:ext cx="5067130" cy="6709529"/>
          </a:xfrm>
          <a:prstGeom prst="rect">
            <a:avLst/>
          </a:prstGeom>
          <a:noFill/>
          <a:ln w="28575">
            <a:solidFill>
              <a:schemeClr val="tx1"/>
            </a:solidFill>
          </a:ln>
        </p:spPr>
        <p:txBody>
          <a:bodyPr wrap="square" rtlCol="0">
            <a:spAutoFit/>
          </a:bodyPr>
          <a:lstStyle/>
          <a:p>
            <a:r>
              <a:rPr lang="en-GB" sz="1000" b="1" u="sng" dirty="0">
                <a:latin typeface="Candara" panose="020E0502030303020204" pitchFamily="34" charset="0"/>
              </a:rPr>
              <a:t>Important lines</a:t>
            </a:r>
          </a:p>
          <a:p>
            <a:endParaRPr lang="en-GB" sz="1000" b="1" dirty="0">
              <a:latin typeface="Candara" panose="020E0502030303020204" pitchFamily="34" charset="0"/>
            </a:endParaRPr>
          </a:p>
          <a:p>
            <a:r>
              <a:rPr lang="en-GB" sz="1000" i="1" dirty="0">
                <a:latin typeface="Candara" panose="020E0502030303020204" pitchFamily="34" charset="0"/>
              </a:rPr>
              <a:t>Fair is ………, and foul is fair”</a:t>
            </a:r>
          </a:p>
          <a:p>
            <a:endParaRPr lang="en-GB" sz="1000" i="1" dirty="0">
              <a:latin typeface="Candara" panose="020E0502030303020204" pitchFamily="34" charset="0"/>
            </a:endParaRPr>
          </a:p>
          <a:p>
            <a:r>
              <a:rPr lang="en-GB" sz="1000" i="1" dirty="0">
                <a:latin typeface="Candara" panose="020E0502030303020204" pitchFamily="34" charset="0"/>
              </a:rPr>
              <a:t>What are these so …………….and wild in their attire</a:t>
            </a:r>
          </a:p>
          <a:p>
            <a:endParaRPr lang="en-GB" sz="1000" i="1" dirty="0">
              <a:latin typeface="Candara" panose="020E0502030303020204" pitchFamily="34" charset="0"/>
            </a:endParaRPr>
          </a:p>
          <a:p>
            <a:r>
              <a:rPr lang="en-GB" sz="1000" i="1" dirty="0">
                <a:latin typeface="Candara" panose="020E0502030303020204" pitchFamily="34" charset="0"/>
              </a:rPr>
              <a:t>Stay you ……………..speakers</a:t>
            </a:r>
          </a:p>
          <a:p>
            <a:endParaRPr lang="en-GB" sz="1000" i="1" dirty="0">
              <a:latin typeface="Candara" panose="020E0502030303020204" pitchFamily="34" charset="0"/>
            </a:endParaRPr>
          </a:p>
          <a:p>
            <a:r>
              <a:rPr lang="en-GB" sz="1000" i="1" dirty="0">
                <a:latin typeface="Candara" panose="020E0502030303020204" pitchFamily="34" charset="0"/>
              </a:rPr>
              <a:t>What, can the …….. speak true?</a:t>
            </a:r>
          </a:p>
          <a:p>
            <a:endParaRPr lang="en-GB" sz="1000" i="1" dirty="0">
              <a:latin typeface="Candara" panose="020E0502030303020204" pitchFamily="34" charset="0"/>
            </a:endParaRPr>
          </a:p>
          <a:p>
            <a:r>
              <a:rPr lang="en-GB" sz="1000" i="1" dirty="0">
                <a:latin typeface="Candara" panose="020E0502030303020204" pitchFamily="34" charset="0"/>
              </a:rPr>
              <a:t>To win us to our ……….., the instruments of darkness tell us truths</a:t>
            </a:r>
          </a:p>
          <a:p>
            <a:endParaRPr lang="en-GB" sz="1000" i="1" dirty="0">
              <a:latin typeface="Candara" panose="020E0502030303020204" pitchFamily="34" charset="0"/>
            </a:endParaRPr>
          </a:p>
          <a:p>
            <a:r>
              <a:rPr lang="en-GB" sz="1000" i="1" dirty="0">
                <a:latin typeface="Candara" panose="020E0502030303020204" pitchFamily="34" charset="0"/>
              </a:rPr>
              <a:t>Unsex me here and fill me from the ……….to the toe </a:t>
            </a:r>
            <a:r>
              <a:rPr lang="en-GB" sz="1000" i="1" dirty="0" err="1">
                <a:latin typeface="Candara" panose="020E0502030303020204" pitchFamily="34" charset="0"/>
              </a:rPr>
              <a:t>topfull</a:t>
            </a:r>
            <a:r>
              <a:rPr lang="en-GB" sz="1000" i="1" dirty="0">
                <a:latin typeface="Candara" panose="020E0502030303020204" pitchFamily="34" charset="0"/>
              </a:rPr>
              <a:t> of direst cruelty</a:t>
            </a:r>
          </a:p>
          <a:p>
            <a:endParaRPr lang="en-GB" sz="1000" i="1" dirty="0">
              <a:latin typeface="Candara" panose="020E0502030303020204" pitchFamily="34" charset="0"/>
            </a:endParaRPr>
          </a:p>
          <a:p>
            <a:r>
              <a:rPr lang="en-GB" sz="1000" i="1" dirty="0">
                <a:latin typeface="Candara" panose="020E0502030303020204" pitchFamily="34" charset="0"/>
              </a:rPr>
              <a:t>Take my milk for ………. You murdering ministers</a:t>
            </a:r>
          </a:p>
          <a:p>
            <a:endParaRPr lang="en-GB" sz="1000" i="1" dirty="0">
              <a:latin typeface="Candara" panose="020E0502030303020204" pitchFamily="34" charset="0"/>
            </a:endParaRPr>
          </a:p>
          <a:p>
            <a:r>
              <a:rPr lang="en-GB" sz="1000" i="1" dirty="0">
                <a:latin typeface="Candara" panose="020E0502030303020204" pitchFamily="34" charset="0"/>
              </a:rPr>
              <a:t>A heavy summons lies like…………upon me</a:t>
            </a:r>
          </a:p>
          <a:p>
            <a:endParaRPr lang="en-GB" sz="1000" i="1" dirty="0">
              <a:latin typeface="Candara" panose="020E0502030303020204" pitchFamily="34" charset="0"/>
            </a:endParaRPr>
          </a:p>
          <a:p>
            <a:r>
              <a:rPr lang="en-GB" sz="1000" i="1" dirty="0">
                <a:latin typeface="Candara" panose="020E0502030303020204" pitchFamily="34" charset="0"/>
              </a:rPr>
              <a:t>Nature seems………….</a:t>
            </a:r>
          </a:p>
          <a:p>
            <a:endParaRPr lang="en-GB" sz="1000" i="1" dirty="0">
              <a:latin typeface="Candara" panose="020E0502030303020204" pitchFamily="34" charset="0"/>
            </a:endParaRPr>
          </a:p>
          <a:p>
            <a:r>
              <a:rPr lang="en-GB" sz="1000" i="1" dirty="0">
                <a:latin typeface="Candara" panose="020E0502030303020204" pitchFamily="34" charset="0"/>
              </a:rPr>
              <a:t>Macbeth does ……………………sleep</a:t>
            </a:r>
          </a:p>
          <a:p>
            <a:endParaRPr lang="en-GB" sz="1000" i="1" dirty="0">
              <a:latin typeface="Candara" panose="020E0502030303020204" pitchFamily="34" charset="0"/>
            </a:endParaRPr>
          </a:p>
          <a:p>
            <a:r>
              <a:rPr lang="en-GB" sz="1000" i="1" dirty="0">
                <a:latin typeface="Candara" panose="020E0502030303020204" pitchFamily="34" charset="0"/>
              </a:rPr>
              <a:t>The night has been……………………….</a:t>
            </a:r>
          </a:p>
          <a:p>
            <a:endParaRPr lang="en-GB" sz="1000" i="1" dirty="0">
              <a:latin typeface="Candara" panose="020E0502030303020204" pitchFamily="34" charset="0"/>
            </a:endParaRPr>
          </a:p>
          <a:p>
            <a:r>
              <a:rPr lang="en-GB" sz="1000" i="1" dirty="0">
                <a:latin typeface="Candara" panose="020E0502030303020204" pitchFamily="34" charset="0"/>
              </a:rPr>
              <a:t>Mine eternal jewel given to the common ………..of man</a:t>
            </a:r>
          </a:p>
          <a:p>
            <a:endParaRPr lang="en-GB" sz="1000" i="1" dirty="0">
              <a:latin typeface="Candara" panose="020E0502030303020204" pitchFamily="34" charset="0"/>
            </a:endParaRPr>
          </a:p>
          <a:p>
            <a:r>
              <a:rPr lang="en-GB" sz="1000" i="1" dirty="0">
                <a:latin typeface="Candara" panose="020E0502030303020204" pitchFamily="34" charset="0"/>
              </a:rPr>
              <a:t>Night’s black agents to their ……………do rouse</a:t>
            </a:r>
          </a:p>
          <a:p>
            <a:endParaRPr lang="en-GB" sz="1000" i="1" dirty="0">
              <a:latin typeface="Candara" panose="020E0502030303020204" pitchFamily="34" charset="0"/>
            </a:endParaRPr>
          </a:p>
          <a:p>
            <a:r>
              <a:rPr lang="en-GB" sz="1000" i="1" dirty="0">
                <a:latin typeface="Candara" panose="020E0502030303020204" pitchFamily="34" charset="0"/>
              </a:rPr>
              <a:t>Hence …………..shadow!</a:t>
            </a:r>
          </a:p>
          <a:p>
            <a:endParaRPr lang="en-GB" sz="1000" i="1" dirty="0">
              <a:latin typeface="Candara" panose="020E0502030303020204" pitchFamily="34" charset="0"/>
            </a:endParaRPr>
          </a:p>
          <a:p>
            <a:r>
              <a:rPr lang="en-GB" sz="1000" i="1" dirty="0">
                <a:latin typeface="Candara" panose="020E0502030303020204" pitchFamily="34" charset="0"/>
              </a:rPr>
              <a:t>By the pricking of my thumbs, something ……………this way comes</a:t>
            </a:r>
          </a:p>
          <a:p>
            <a:endParaRPr lang="en-GB" sz="1000" i="1" dirty="0">
              <a:latin typeface="Candara" panose="020E0502030303020204" pitchFamily="34" charset="0"/>
            </a:endParaRPr>
          </a:p>
          <a:p>
            <a:r>
              <a:rPr lang="en-GB" sz="1000" i="1" dirty="0">
                <a:latin typeface="Candara" panose="020E0502030303020204" pitchFamily="34" charset="0"/>
              </a:rPr>
              <a:t>I have supped full with ………………</a:t>
            </a:r>
          </a:p>
          <a:p>
            <a:endParaRPr lang="en-GB" sz="1000" i="1" dirty="0">
              <a:latin typeface="Candara" panose="020E0502030303020204" pitchFamily="34" charset="0"/>
            </a:endParaRPr>
          </a:p>
          <a:p>
            <a:r>
              <a:rPr lang="en-GB" sz="1000" i="1" dirty="0">
                <a:latin typeface="Candara" panose="020E0502030303020204" pitchFamily="34" charset="0"/>
              </a:rPr>
              <a:t>I bear a ……………… life</a:t>
            </a:r>
          </a:p>
          <a:p>
            <a:endParaRPr lang="en-GB" sz="1000" i="1" dirty="0">
              <a:latin typeface="Candara" panose="020E0502030303020204" pitchFamily="34" charset="0"/>
            </a:endParaRPr>
          </a:p>
          <a:p>
            <a:r>
              <a:rPr lang="en-GB" sz="1000" i="1" dirty="0">
                <a:latin typeface="Candara" panose="020E0502030303020204" pitchFamily="34" charset="0"/>
              </a:rPr>
              <a:t>And be those juggling fiends no more ……………that palter with us in a double sense</a:t>
            </a:r>
          </a:p>
          <a:p>
            <a:endParaRPr lang="en-GB" sz="1000" i="1" dirty="0">
              <a:latin typeface="Candara" panose="020E0502030303020204" pitchFamily="34" charset="0"/>
            </a:endParaRPr>
          </a:p>
          <a:p>
            <a:r>
              <a:rPr lang="en-GB" sz="1000" b="1" dirty="0">
                <a:latin typeface="Candara" panose="020E0502030303020204" pitchFamily="34" charset="0"/>
              </a:rPr>
              <a:t>Wicked     charmed     unruly     horrors     horrible     believed      lead    </a:t>
            </a:r>
          </a:p>
          <a:p>
            <a:endParaRPr lang="en-GB" sz="1000" b="1" dirty="0">
              <a:latin typeface="Candara" panose="020E0502030303020204" pitchFamily="34" charset="0"/>
            </a:endParaRPr>
          </a:p>
          <a:p>
            <a:r>
              <a:rPr lang="en-GB" sz="1000" b="1" dirty="0">
                <a:latin typeface="Candara" panose="020E0502030303020204" pitchFamily="34" charset="0"/>
              </a:rPr>
              <a:t>Gall     foul     imperfect     devil      harm        dead     murder</a:t>
            </a:r>
          </a:p>
          <a:p>
            <a:endParaRPr lang="en-GB" sz="1000" b="1" dirty="0">
              <a:latin typeface="Candara" panose="020E0502030303020204" pitchFamily="34" charset="0"/>
            </a:endParaRPr>
          </a:p>
          <a:p>
            <a:r>
              <a:rPr lang="en-GB" sz="1000" b="1" dirty="0">
                <a:latin typeface="Candara" panose="020E0502030303020204" pitchFamily="34" charset="0"/>
              </a:rPr>
              <a:t>Enemy     withered     crown     preys</a:t>
            </a:r>
          </a:p>
        </p:txBody>
      </p:sp>
      <p:sp>
        <p:nvSpPr>
          <p:cNvPr id="2" name="TextBox 1"/>
          <p:cNvSpPr txBox="1"/>
          <p:nvPr/>
        </p:nvSpPr>
        <p:spPr>
          <a:xfrm>
            <a:off x="5303912" y="101915"/>
            <a:ext cx="1440160" cy="1200329"/>
          </a:xfrm>
          <a:prstGeom prst="rect">
            <a:avLst/>
          </a:prstGeom>
          <a:noFill/>
        </p:spPr>
        <p:txBody>
          <a:bodyPr wrap="square" rtlCol="0">
            <a:spAutoFit/>
          </a:bodyPr>
          <a:lstStyle/>
          <a:p>
            <a:pPr algn="ctr"/>
            <a:r>
              <a:rPr lang="en-GB" b="1" dirty="0"/>
              <a:t>Themes:</a:t>
            </a:r>
          </a:p>
          <a:p>
            <a:pPr algn="ctr"/>
            <a:endParaRPr lang="en-GB" b="1" dirty="0"/>
          </a:p>
          <a:p>
            <a:pPr algn="ctr"/>
            <a:r>
              <a:rPr lang="en-GB" b="1" dirty="0"/>
              <a:t>The Supernatural</a:t>
            </a:r>
          </a:p>
        </p:txBody>
      </p:sp>
      <p:sp>
        <p:nvSpPr>
          <p:cNvPr id="6" name="SMARTInkShape-4"/>
          <p:cNvSpPr/>
          <p:nvPr>
            <p:custDataLst>
              <p:tags r:id="rId1"/>
            </p:custDataLst>
          </p:nvPr>
        </p:nvSpPr>
        <p:spPr>
          <a:xfrm>
            <a:off x="5478781" y="5749290"/>
            <a:ext cx="1" cy="5716"/>
          </a:xfrm>
          <a:custGeom>
            <a:avLst/>
            <a:gdLst/>
            <a:ahLst/>
            <a:cxnLst/>
            <a:rect l="0" t="0" r="0" b="0"/>
            <a:pathLst>
              <a:path w="1" h="5716">
                <a:moveTo>
                  <a:pt x="0" y="0"/>
                </a:moveTo>
                <a:lnTo>
                  <a:pt x="0" y="0"/>
                </a:lnTo>
                <a:lnTo>
                  <a:pt x="0" y="57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34638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9776" y="653435"/>
            <a:ext cx="4572000" cy="5632311"/>
          </a:xfrm>
          <a:prstGeom prst="rect">
            <a:avLst/>
          </a:prstGeom>
        </p:spPr>
        <p:txBody>
          <a:bodyPr>
            <a:spAutoFit/>
          </a:bodyPr>
          <a:lstStyle/>
          <a:p>
            <a:br>
              <a:rPr lang="en-US" sz="1000" b="1" dirty="0">
                <a:solidFill>
                  <a:srgbClr val="000000"/>
                </a:solidFill>
                <a:latin typeface="Times New Roman" panose="02020603050405020304" pitchFamily="18" charset="0"/>
              </a:rPr>
            </a:br>
            <a:r>
              <a:rPr lang="en-US" sz="1000" b="1" dirty="0">
                <a:solidFill>
                  <a:srgbClr val="000000"/>
                </a:solidFill>
                <a:latin typeface="Candara" panose="020E0502030303020204" pitchFamily="34" charset="0"/>
              </a:rPr>
              <a:t>Macbeth</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Do you not hope your children shall be kings,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When those that gave the thane of Cawdor to me</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Promised no less to them?</a:t>
            </a:r>
            <a:br>
              <a:rPr lang="en-US" sz="1000" b="1" dirty="0">
                <a:solidFill>
                  <a:srgbClr val="000000"/>
                </a:solidFill>
                <a:latin typeface="Candara" panose="020E0502030303020204" pitchFamily="34" charset="0"/>
              </a:rPr>
            </a:b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BANQUO </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That trusted home</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Might yet enkindle you unto the crown,</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Besides the thane of Cawdor. But 'tis strange:</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And oftentimes, to win us to our harm,</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The instruments of darkness tell us truths,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Win us with honest trifles, to </a:t>
            </a:r>
            <a:r>
              <a:rPr lang="en-US" sz="1000" b="1" dirty="0" err="1">
                <a:solidFill>
                  <a:srgbClr val="000000"/>
                </a:solidFill>
                <a:latin typeface="Candara" panose="020E0502030303020204" pitchFamily="34" charset="0"/>
              </a:rPr>
              <a:t>betray's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In deepest consequence.</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Cousins, a word, I pray you.</a:t>
            </a:r>
            <a:br>
              <a:rPr lang="en-US" sz="1000" b="1" dirty="0">
                <a:solidFill>
                  <a:srgbClr val="000000"/>
                </a:solidFill>
                <a:latin typeface="Candara" panose="020E0502030303020204" pitchFamily="34" charset="0"/>
              </a:rPr>
            </a:b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MACBETH </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[Aside] Two truths are told,</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As happy prologues to the swelling act</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Of the imperial theme.--I thank you, gentlemen.</a:t>
            </a:r>
            <a:br>
              <a:rPr lang="en-US" sz="1000" b="1" dirty="0">
                <a:solidFill>
                  <a:srgbClr val="000000"/>
                </a:solidFill>
                <a:latin typeface="Candara" panose="020E0502030303020204" pitchFamily="34" charset="0"/>
              </a:rPr>
            </a:b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Aside</a:t>
            </a:r>
            <a:br>
              <a:rPr lang="en-US" sz="1000" b="1" dirty="0">
                <a:solidFill>
                  <a:srgbClr val="000000"/>
                </a:solidFill>
                <a:latin typeface="Candara" panose="020E0502030303020204" pitchFamily="34" charset="0"/>
              </a:rPr>
            </a:b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This supernatural soliciting</a:t>
            </a:r>
          </a:p>
          <a:p>
            <a:r>
              <a:rPr lang="en-US" sz="1000" b="1" dirty="0">
                <a:solidFill>
                  <a:srgbClr val="000000"/>
                </a:solidFill>
                <a:latin typeface="Candara" panose="020E0502030303020204" pitchFamily="34" charset="0"/>
              </a:rPr>
              <a:t>Cannot be ill, cannot be good: if ill,</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Why hath it given me earnest of success,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Commencing in a truth? I am thane of Cawdor:</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If good, why do I yield to that suggestion</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Whose horrid image doth unfix my hair</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And make my seated heart knock at my ribs,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Against the use of nature? Present fears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Are less than horrible imaginings: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My thought, whose murder yet is but fantastical,</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Shakes so my single state of man that function</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Is </a:t>
            </a:r>
            <a:r>
              <a:rPr lang="en-US" sz="1000" b="1" dirty="0" err="1">
                <a:solidFill>
                  <a:srgbClr val="000000"/>
                </a:solidFill>
                <a:latin typeface="Candara" panose="020E0502030303020204" pitchFamily="34" charset="0"/>
              </a:rPr>
              <a:t>smother'd</a:t>
            </a:r>
            <a:r>
              <a:rPr lang="en-US" sz="1000" b="1" dirty="0">
                <a:solidFill>
                  <a:srgbClr val="000000"/>
                </a:solidFill>
                <a:latin typeface="Candara" panose="020E0502030303020204" pitchFamily="34" charset="0"/>
              </a:rPr>
              <a:t> in surmise, and nothing is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But what is not.</a:t>
            </a:r>
            <a:endParaRPr lang="en-GB" sz="1000" dirty="0">
              <a:latin typeface="Candara" panose="020E0502030303020204" pitchFamily="34" charset="0"/>
            </a:endParaRPr>
          </a:p>
        </p:txBody>
      </p:sp>
      <p:sp>
        <p:nvSpPr>
          <p:cNvPr id="5" name="TextBox 4"/>
          <p:cNvSpPr txBox="1"/>
          <p:nvPr/>
        </p:nvSpPr>
        <p:spPr>
          <a:xfrm>
            <a:off x="2783632" y="6180991"/>
            <a:ext cx="6408712" cy="523220"/>
          </a:xfrm>
          <a:prstGeom prst="rect">
            <a:avLst/>
          </a:prstGeom>
          <a:noFill/>
          <a:ln>
            <a:solidFill>
              <a:schemeClr val="bg1"/>
            </a:solidFill>
          </a:ln>
        </p:spPr>
        <p:txBody>
          <a:bodyPr wrap="square" rtlCol="0">
            <a:spAutoFit/>
          </a:bodyPr>
          <a:lstStyle/>
          <a:p>
            <a:pPr marL="285750" indent="-285750">
              <a:buFont typeface="Wingdings" panose="05000000000000000000" pitchFamily="2" charset="2"/>
              <a:buChar char="q"/>
            </a:pPr>
            <a:r>
              <a:rPr lang="en-GB" sz="1400" b="1" dirty="0"/>
              <a:t>How does Shakespeare present the supernatural in this part of the play?</a:t>
            </a:r>
          </a:p>
          <a:p>
            <a:pPr marL="285750" indent="-285750">
              <a:buFont typeface="Wingdings" panose="05000000000000000000" pitchFamily="2" charset="2"/>
              <a:buChar char="q"/>
            </a:pPr>
            <a:r>
              <a:rPr lang="en-GB" sz="1400" b="1" dirty="0"/>
              <a:t>How does Shakespeare present the supernatural in the play as a whole?</a:t>
            </a:r>
          </a:p>
        </p:txBody>
      </p:sp>
      <p:sp>
        <p:nvSpPr>
          <p:cNvPr id="6" name="TextBox 5"/>
          <p:cNvSpPr txBox="1"/>
          <p:nvPr/>
        </p:nvSpPr>
        <p:spPr>
          <a:xfrm>
            <a:off x="2243572" y="433756"/>
            <a:ext cx="7488832" cy="276999"/>
          </a:xfrm>
          <a:prstGeom prst="rect">
            <a:avLst/>
          </a:prstGeom>
          <a:noFill/>
          <a:ln w="12700">
            <a:solidFill>
              <a:schemeClr val="tx1"/>
            </a:solidFill>
          </a:ln>
        </p:spPr>
        <p:txBody>
          <a:bodyPr wrap="square" rtlCol="0">
            <a:spAutoFit/>
          </a:bodyPr>
          <a:lstStyle/>
          <a:p>
            <a:r>
              <a:rPr lang="en-GB" sz="1200" dirty="0">
                <a:latin typeface="Candara" panose="020E0502030303020204" pitchFamily="34" charset="0"/>
              </a:rPr>
              <a:t>In this extract Macbeth has just been told he has been made Thane of Cawdor. He is speaking to Banquo</a:t>
            </a:r>
          </a:p>
        </p:txBody>
      </p:sp>
      <p:sp>
        <p:nvSpPr>
          <p:cNvPr id="7" name="TextBox 6"/>
          <p:cNvSpPr txBox="1"/>
          <p:nvPr/>
        </p:nvSpPr>
        <p:spPr>
          <a:xfrm>
            <a:off x="5357664" y="-19224"/>
            <a:ext cx="1008112" cy="307777"/>
          </a:xfrm>
          <a:prstGeom prst="rect">
            <a:avLst/>
          </a:prstGeom>
          <a:noFill/>
        </p:spPr>
        <p:txBody>
          <a:bodyPr wrap="square" rtlCol="0">
            <a:spAutoFit/>
          </a:bodyPr>
          <a:lstStyle/>
          <a:p>
            <a:r>
              <a:rPr lang="en-GB" sz="1400" b="1" dirty="0"/>
              <a:t>Macbeth</a:t>
            </a:r>
          </a:p>
        </p:txBody>
      </p:sp>
    </p:spTree>
    <p:extLst>
      <p:ext uri="{BB962C8B-B14F-4D97-AF65-F5344CB8AC3E}">
        <p14:creationId xmlns:p14="http://schemas.microsoft.com/office/powerpoint/2010/main" val="240720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9776" y="653435"/>
            <a:ext cx="4572000" cy="5632311"/>
          </a:xfrm>
          <a:prstGeom prst="rect">
            <a:avLst/>
          </a:prstGeom>
        </p:spPr>
        <p:txBody>
          <a:bodyPr>
            <a:spAutoFit/>
          </a:bodyPr>
          <a:lstStyle/>
          <a:p>
            <a:br>
              <a:rPr lang="en-US" sz="1000" b="1" dirty="0">
                <a:solidFill>
                  <a:srgbClr val="000000"/>
                </a:solidFill>
                <a:latin typeface="Times New Roman" panose="02020603050405020304" pitchFamily="18" charset="0"/>
              </a:rPr>
            </a:br>
            <a:r>
              <a:rPr lang="en-US" sz="1000" b="1" dirty="0">
                <a:solidFill>
                  <a:srgbClr val="000000"/>
                </a:solidFill>
                <a:latin typeface="Candara" panose="020E0502030303020204" pitchFamily="34" charset="0"/>
              </a:rPr>
              <a:t>Macbeth</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Do you not hope your children shall be kings,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When those that gave the thane of Cawdor to me</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Promised no less to them?</a:t>
            </a:r>
            <a:br>
              <a:rPr lang="en-US" sz="1000" b="1" dirty="0">
                <a:solidFill>
                  <a:srgbClr val="000000"/>
                </a:solidFill>
                <a:latin typeface="Candara" panose="020E0502030303020204" pitchFamily="34" charset="0"/>
              </a:rPr>
            </a:b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BANQUO </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That trusted home</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Might yet enkindle you unto the crown,</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Besides the thane of Cawdor. But 'tis strange:</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And oftentimes, to win us to our harm,</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The instruments of darkness tell us truths,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Win us with honest trifles, to </a:t>
            </a:r>
            <a:r>
              <a:rPr lang="en-US" sz="1000" b="1" dirty="0" err="1">
                <a:solidFill>
                  <a:srgbClr val="000000"/>
                </a:solidFill>
                <a:latin typeface="Candara" panose="020E0502030303020204" pitchFamily="34" charset="0"/>
              </a:rPr>
              <a:t>betray's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In deepest consequence.</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Cousins, a word, I pray you.</a:t>
            </a:r>
            <a:br>
              <a:rPr lang="en-US" sz="1000" b="1" dirty="0">
                <a:solidFill>
                  <a:srgbClr val="000000"/>
                </a:solidFill>
                <a:latin typeface="Candara" panose="020E0502030303020204" pitchFamily="34" charset="0"/>
              </a:rPr>
            </a:b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MACBETH </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[Aside] Two truths are told,</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As happy prologues to the swelling act</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Of the imperial theme.--I thank you, gentlemen.</a:t>
            </a:r>
            <a:br>
              <a:rPr lang="en-US" sz="1000" b="1" dirty="0">
                <a:solidFill>
                  <a:srgbClr val="000000"/>
                </a:solidFill>
                <a:latin typeface="Candara" panose="020E0502030303020204" pitchFamily="34" charset="0"/>
              </a:rPr>
            </a:b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Aside</a:t>
            </a:r>
            <a:br>
              <a:rPr lang="en-US" sz="1000" b="1" dirty="0">
                <a:solidFill>
                  <a:srgbClr val="000000"/>
                </a:solidFill>
                <a:latin typeface="Candara" panose="020E0502030303020204" pitchFamily="34" charset="0"/>
              </a:rPr>
            </a:b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This supernatural soliciting</a:t>
            </a:r>
          </a:p>
          <a:p>
            <a:r>
              <a:rPr lang="en-US" sz="1000" b="1" dirty="0">
                <a:solidFill>
                  <a:srgbClr val="000000"/>
                </a:solidFill>
                <a:latin typeface="Candara" panose="020E0502030303020204" pitchFamily="34" charset="0"/>
              </a:rPr>
              <a:t>Cannot be ill, cannot be good: if ill,</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Why hath it given me earnest of success,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Commencing in a truth? I am thane of Cawdor:</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If good, why do I yield to that suggestion</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Whose horrid image doth unfix my hair</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And make my seated heart knock at my ribs,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Against the use of nature? Present fears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Are less than horrible imaginings: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My thought, whose murder yet is but fantastical,</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Shakes so my single state of man that function</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Is </a:t>
            </a:r>
            <a:r>
              <a:rPr lang="en-US" sz="1000" b="1" dirty="0" err="1">
                <a:solidFill>
                  <a:srgbClr val="000000"/>
                </a:solidFill>
                <a:latin typeface="Candara" panose="020E0502030303020204" pitchFamily="34" charset="0"/>
              </a:rPr>
              <a:t>smother'd</a:t>
            </a:r>
            <a:r>
              <a:rPr lang="en-US" sz="1000" b="1" dirty="0">
                <a:solidFill>
                  <a:srgbClr val="000000"/>
                </a:solidFill>
                <a:latin typeface="Candara" panose="020E0502030303020204" pitchFamily="34" charset="0"/>
              </a:rPr>
              <a:t> in surmise, and nothing is</a:t>
            </a:r>
            <a:br>
              <a:rPr lang="en-US" sz="1000" b="1" dirty="0">
                <a:solidFill>
                  <a:srgbClr val="000000"/>
                </a:solidFill>
                <a:latin typeface="Candara" panose="020E0502030303020204" pitchFamily="34" charset="0"/>
              </a:rPr>
            </a:br>
            <a:r>
              <a:rPr lang="en-US" sz="1000" b="1" dirty="0">
                <a:solidFill>
                  <a:srgbClr val="000000"/>
                </a:solidFill>
                <a:latin typeface="Candara" panose="020E0502030303020204" pitchFamily="34" charset="0"/>
              </a:rPr>
              <a:t>But what is not.</a:t>
            </a:r>
            <a:endParaRPr lang="en-GB" sz="1000" dirty="0">
              <a:latin typeface="Candara" panose="020E0502030303020204" pitchFamily="34" charset="0"/>
            </a:endParaRPr>
          </a:p>
        </p:txBody>
      </p:sp>
      <p:sp>
        <p:nvSpPr>
          <p:cNvPr id="7" name="TextBox 6"/>
          <p:cNvSpPr txBox="1"/>
          <p:nvPr/>
        </p:nvSpPr>
        <p:spPr>
          <a:xfrm>
            <a:off x="5357664" y="-19224"/>
            <a:ext cx="1008112" cy="307777"/>
          </a:xfrm>
          <a:prstGeom prst="rect">
            <a:avLst/>
          </a:prstGeom>
          <a:noFill/>
        </p:spPr>
        <p:txBody>
          <a:bodyPr wrap="square" rtlCol="0">
            <a:spAutoFit/>
          </a:bodyPr>
          <a:lstStyle/>
          <a:p>
            <a:r>
              <a:rPr lang="en-GB" sz="1400" b="1" dirty="0"/>
              <a:t>Macbeth</a:t>
            </a:r>
          </a:p>
        </p:txBody>
      </p:sp>
      <p:sp>
        <p:nvSpPr>
          <p:cNvPr id="3" name="TextBox 2">
            <a:extLst>
              <a:ext uri="{FF2B5EF4-FFF2-40B4-BE49-F238E27FC236}">
                <a16:creationId xmlns:a16="http://schemas.microsoft.com/office/drawing/2014/main" id="{627554E7-75F0-4A99-9F33-BBFEF042AAA9}"/>
              </a:ext>
            </a:extLst>
          </p:cNvPr>
          <p:cNvSpPr txBox="1"/>
          <p:nvPr/>
        </p:nvSpPr>
        <p:spPr>
          <a:xfrm>
            <a:off x="8040216" y="258862"/>
            <a:ext cx="1368152" cy="1477328"/>
          </a:xfrm>
          <a:prstGeom prst="rect">
            <a:avLst/>
          </a:prstGeom>
          <a:noFill/>
          <a:ln w="38100">
            <a:solidFill>
              <a:schemeClr val="tx1"/>
            </a:solidFill>
          </a:ln>
        </p:spPr>
        <p:txBody>
          <a:bodyPr wrap="square" rtlCol="0">
            <a:spAutoFit/>
          </a:bodyPr>
          <a:lstStyle/>
          <a:p>
            <a:r>
              <a:rPr lang="en-US" b="1" dirty="0"/>
              <a:t>What does this question show about Macbeth?</a:t>
            </a:r>
            <a:endParaRPr lang="en-GB" b="1" dirty="0"/>
          </a:p>
        </p:txBody>
      </p:sp>
      <p:cxnSp>
        <p:nvCxnSpPr>
          <p:cNvPr id="10" name="Straight Arrow Connector 9">
            <a:extLst>
              <a:ext uri="{FF2B5EF4-FFF2-40B4-BE49-F238E27FC236}">
                <a16:creationId xmlns:a16="http://schemas.microsoft.com/office/drawing/2014/main" id="{575695BD-1589-4C1C-97A6-0DB00AE2B0FB}"/>
              </a:ext>
            </a:extLst>
          </p:cNvPr>
          <p:cNvCxnSpPr>
            <a:cxnSpLocks/>
          </p:cNvCxnSpPr>
          <p:nvPr/>
        </p:nvCxnSpPr>
        <p:spPr>
          <a:xfrm flipH="1">
            <a:off x="6950968" y="997526"/>
            <a:ext cx="801216" cy="1080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EB8C476-8BCA-4B7D-8C65-A981D4A78E18}"/>
              </a:ext>
            </a:extLst>
          </p:cNvPr>
          <p:cNvSpPr txBox="1"/>
          <p:nvPr/>
        </p:nvSpPr>
        <p:spPr>
          <a:xfrm>
            <a:off x="1736230" y="545618"/>
            <a:ext cx="1641214" cy="2585323"/>
          </a:xfrm>
          <a:prstGeom prst="rect">
            <a:avLst/>
          </a:prstGeom>
          <a:noFill/>
          <a:ln w="38100">
            <a:solidFill>
              <a:schemeClr val="tx1"/>
            </a:solidFill>
          </a:ln>
        </p:spPr>
        <p:txBody>
          <a:bodyPr wrap="square" rtlCol="0">
            <a:spAutoFit/>
          </a:bodyPr>
          <a:lstStyle/>
          <a:p>
            <a:r>
              <a:rPr lang="en-US" b="1" dirty="0"/>
              <a:t>What does Banquo warn Macbeth about? How is his reaction different? What are the instruments of darkness?</a:t>
            </a:r>
            <a:endParaRPr lang="en-GB" b="1" dirty="0"/>
          </a:p>
        </p:txBody>
      </p:sp>
      <p:cxnSp>
        <p:nvCxnSpPr>
          <p:cNvPr id="13" name="Straight Arrow Connector 12">
            <a:extLst>
              <a:ext uri="{FF2B5EF4-FFF2-40B4-BE49-F238E27FC236}">
                <a16:creationId xmlns:a16="http://schemas.microsoft.com/office/drawing/2014/main" id="{441DF6BE-D148-4205-9900-7F45425BCBBF}"/>
              </a:ext>
            </a:extLst>
          </p:cNvPr>
          <p:cNvCxnSpPr>
            <a:cxnSpLocks/>
          </p:cNvCxnSpPr>
          <p:nvPr/>
        </p:nvCxnSpPr>
        <p:spPr>
          <a:xfrm>
            <a:off x="3494584" y="1742490"/>
            <a:ext cx="585192" cy="4494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BA1234-1FBE-42A0-85A4-370C98AFE16D}"/>
              </a:ext>
            </a:extLst>
          </p:cNvPr>
          <p:cNvCxnSpPr>
            <a:cxnSpLocks/>
          </p:cNvCxnSpPr>
          <p:nvPr/>
        </p:nvCxnSpPr>
        <p:spPr>
          <a:xfrm flipH="1">
            <a:off x="5861720" y="2780928"/>
            <a:ext cx="2034480" cy="3240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FA2BCA4-1841-433E-B887-7729AA69F62E}"/>
              </a:ext>
            </a:extLst>
          </p:cNvPr>
          <p:cNvSpPr txBox="1"/>
          <p:nvPr/>
        </p:nvSpPr>
        <p:spPr>
          <a:xfrm>
            <a:off x="8013340" y="1950803"/>
            <a:ext cx="1899084" cy="2031325"/>
          </a:xfrm>
          <a:prstGeom prst="rect">
            <a:avLst/>
          </a:prstGeom>
          <a:noFill/>
          <a:ln w="38100">
            <a:solidFill>
              <a:schemeClr val="tx1"/>
            </a:solidFill>
          </a:ln>
        </p:spPr>
        <p:txBody>
          <a:bodyPr wrap="square" rtlCol="0">
            <a:spAutoFit/>
          </a:bodyPr>
          <a:lstStyle/>
          <a:p>
            <a:r>
              <a:rPr lang="en-US" b="1" dirty="0"/>
              <a:t>Why does Shakespeare use an aside? What does this suggest about Macbeth? What are the two truths?</a:t>
            </a:r>
            <a:endParaRPr lang="en-GB" b="1" dirty="0"/>
          </a:p>
        </p:txBody>
      </p:sp>
      <p:sp>
        <p:nvSpPr>
          <p:cNvPr id="19" name="TextBox 18">
            <a:extLst>
              <a:ext uri="{FF2B5EF4-FFF2-40B4-BE49-F238E27FC236}">
                <a16:creationId xmlns:a16="http://schemas.microsoft.com/office/drawing/2014/main" id="{F4112068-A013-4626-8A71-C80D3DDC2930}"/>
              </a:ext>
            </a:extLst>
          </p:cNvPr>
          <p:cNvSpPr txBox="1"/>
          <p:nvPr/>
        </p:nvSpPr>
        <p:spPr>
          <a:xfrm>
            <a:off x="1600048" y="3742713"/>
            <a:ext cx="2128563" cy="923330"/>
          </a:xfrm>
          <a:prstGeom prst="rect">
            <a:avLst/>
          </a:prstGeom>
          <a:noFill/>
          <a:ln w="38100">
            <a:solidFill>
              <a:schemeClr val="tx1"/>
            </a:solidFill>
          </a:ln>
        </p:spPr>
        <p:txBody>
          <a:bodyPr wrap="square" rtlCol="0">
            <a:spAutoFit/>
          </a:bodyPr>
          <a:lstStyle/>
          <a:p>
            <a:r>
              <a:rPr lang="en-US" b="1" dirty="0"/>
              <a:t>How is Macbeth conflicted at the start of this aside? </a:t>
            </a:r>
            <a:endParaRPr lang="en-GB" b="1" dirty="0"/>
          </a:p>
        </p:txBody>
      </p:sp>
      <p:cxnSp>
        <p:nvCxnSpPr>
          <p:cNvPr id="20" name="Straight Arrow Connector 19">
            <a:extLst>
              <a:ext uri="{FF2B5EF4-FFF2-40B4-BE49-F238E27FC236}">
                <a16:creationId xmlns:a16="http://schemas.microsoft.com/office/drawing/2014/main" id="{77EBA641-FDB0-418C-98E3-2C465ECD927F}"/>
              </a:ext>
            </a:extLst>
          </p:cNvPr>
          <p:cNvCxnSpPr>
            <a:cxnSpLocks/>
          </p:cNvCxnSpPr>
          <p:nvPr/>
        </p:nvCxnSpPr>
        <p:spPr>
          <a:xfrm>
            <a:off x="3839656" y="4172926"/>
            <a:ext cx="219009" cy="2641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9C6AF76-9E2D-400B-8194-D9BEAF86D840}"/>
              </a:ext>
            </a:extLst>
          </p:cNvPr>
          <p:cNvSpPr txBox="1"/>
          <p:nvPr/>
        </p:nvSpPr>
        <p:spPr>
          <a:xfrm>
            <a:off x="7898601" y="4206298"/>
            <a:ext cx="2128563" cy="923330"/>
          </a:xfrm>
          <a:prstGeom prst="rect">
            <a:avLst/>
          </a:prstGeom>
          <a:noFill/>
          <a:ln w="38100">
            <a:solidFill>
              <a:schemeClr val="tx1"/>
            </a:solidFill>
          </a:ln>
        </p:spPr>
        <p:txBody>
          <a:bodyPr wrap="square" rtlCol="0">
            <a:spAutoFit/>
          </a:bodyPr>
          <a:lstStyle/>
          <a:p>
            <a:r>
              <a:rPr lang="en-US" b="1" dirty="0"/>
              <a:t>What might he be thinking about here?</a:t>
            </a:r>
            <a:endParaRPr lang="en-GB" b="1" dirty="0"/>
          </a:p>
        </p:txBody>
      </p:sp>
      <p:cxnSp>
        <p:nvCxnSpPr>
          <p:cNvPr id="26" name="Straight Arrow Connector 25">
            <a:extLst>
              <a:ext uri="{FF2B5EF4-FFF2-40B4-BE49-F238E27FC236}">
                <a16:creationId xmlns:a16="http://schemas.microsoft.com/office/drawing/2014/main" id="{C71C61BD-CF82-489E-8E72-6E66D8276B3B}"/>
              </a:ext>
            </a:extLst>
          </p:cNvPr>
          <p:cNvCxnSpPr>
            <a:cxnSpLocks/>
          </p:cNvCxnSpPr>
          <p:nvPr/>
        </p:nvCxnSpPr>
        <p:spPr>
          <a:xfrm flipH="1">
            <a:off x="6662941" y="4576376"/>
            <a:ext cx="1060077" cy="3821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43F8C6E-80FE-4A53-BB89-B82821DF4BAE}"/>
              </a:ext>
            </a:extLst>
          </p:cNvPr>
          <p:cNvSpPr txBox="1"/>
          <p:nvPr/>
        </p:nvSpPr>
        <p:spPr>
          <a:xfrm>
            <a:off x="1589729" y="4983123"/>
            <a:ext cx="2128563" cy="923330"/>
          </a:xfrm>
          <a:prstGeom prst="rect">
            <a:avLst/>
          </a:prstGeom>
          <a:noFill/>
          <a:ln w="38100">
            <a:solidFill>
              <a:schemeClr val="tx1"/>
            </a:solidFill>
          </a:ln>
        </p:spPr>
        <p:txBody>
          <a:bodyPr wrap="square" rtlCol="0">
            <a:spAutoFit/>
          </a:bodyPr>
          <a:lstStyle/>
          <a:p>
            <a:r>
              <a:rPr lang="en-US" b="1" dirty="0"/>
              <a:t>Why does he use the word murder? Why is he shaken?</a:t>
            </a:r>
            <a:endParaRPr lang="en-GB" b="1" dirty="0"/>
          </a:p>
        </p:txBody>
      </p:sp>
      <p:cxnSp>
        <p:nvCxnSpPr>
          <p:cNvPr id="29" name="Straight Arrow Connector 28">
            <a:extLst>
              <a:ext uri="{FF2B5EF4-FFF2-40B4-BE49-F238E27FC236}">
                <a16:creationId xmlns:a16="http://schemas.microsoft.com/office/drawing/2014/main" id="{D74E0864-D8E8-4A33-98FE-9BEFF5A9399A}"/>
              </a:ext>
            </a:extLst>
          </p:cNvPr>
          <p:cNvCxnSpPr>
            <a:cxnSpLocks/>
          </p:cNvCxnSpPr>
          <p:nvPr/>
        </p:nvCxnSpPr>
        <p:spPr>
          <a:xfrm>
            <a:off x="3785043" y="5517962"/>
            <a:ext cx="304352" cy="1432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9EEA2A9-4648-4A50-8168-7641D9CA5A3A}"/>
              </a:ext>
            </a:extLst>
          </p:cNvPr>
          <p:cNvSpPr txBox="1"/>
          <p:nvPr/>
        </p:nvSpPr>
        <p:spPr>
          <a:xfrm>
            <a:off x="7914575" y="5383524"/>
            <a:ext cx="2128563" cy="1200329"/>
          </a:xfrm>
          <a:prstGeom prst="rect">
            <a:avLst/>
          </a:prstGeom>
          <a:noFill/>
          <a:ln w="38100">
            <a:solidFill>
              <a:schemeClr val="tx1"/>
            </a:solidFill>
          </a:ln>
        </p:spPr>
        <p:txBody>
          <a:bodyPr wrap="square" rtlCol="0">
            <a:spAutoFit/>
          </a:bodyPr>
          <a:lstStyle/>
          <a:p>
            <a:r>
              <a:rPr lang="en-US" b="1" dirty="0"/>
              <a:t>How does the last line link to the key idea of appearance and reality?</a:t>
            </a:r>
            <a:endParaRPr lang="en-GB" b="1" dirty="0"/>
          </a:p>
        </p:txBody>
      </p:sp>
      <p:cxnSp>
        <p:nvCxnSpPr>
          <p:cNvPr id="34" name="Straight Arrow Connector 33">
            <a:extLst>
              <a:ext uri="{FF2B5EF4-FFF2-40B4-BE49-F238E27FC236}">
                <a16:creationId xmlns:a16="http://schemas.microsoft.com/office/drawing/2014/main" id="{AACA308E-EA28-48D8-9E8D-43B949D2FEF6}"/>
              </a:ext>
            </a:extLst>
          </p:cNvPr>
          <p:cNvCxnSpPr>
            <a:cxnSpLocks/>
          </p:cNvCxnSpPr>
          <p:nvPr/>
        </p:nvCxnSpPr>
        <p:spPr>
          <a:xfrm flipH="1">
            <a:off x="6662940" y="6004878"/>
            <a:ext cx="105614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261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33A069-9A0D-48EA-9E73-717580C7253B}"/>
              </a:ext>
            </a:extLst>
          </p:cNvPr>
          <p:cNvSpPr txBox="1"/>
          <p:nvPr/>
        </p:nvSpPr>
        <p:spPr>
          <a:xfrm>
            <a:off x="638355" y="421554"/>
            <a:ext cx="10488488" cy="5509200"/>
          </a:xfrm>
          <a:prstGeom prst="rect">
            <a:avLst/>
          </a:prstGeom>
          <a:noFill/>
        </p:spPr>
        <p:txBody>
          <a:bodyPr wrap="square">
            <a:spAutoFit/>
          </a:bodyPr>
          <a:lstStyle/>
          <a:p>
            <a:r>
              <a:rPr lang="en-US" sz="1600" b="1" dirty="0"/>
              <a:t>The Witches (Act 1, Scene 1 and Scene 3)</a:t>
            </a:r>
          </a:p>
          <a:p>
            <a:pPr>
              <a:buFont typeface="Arial" panose="020B0604020202020204" pitchFamily="34" charset="0"/>
              <a:buChar char="•"/>
            </a:pPr>
            <a:r>
              <a:rPr lang="en-US" sz="1600" dirty="0"/>
              <a:t>The play opens with the </a:t>
            </a:r>
            <a:r>
              <a:rPr lang="en-US" sz="1600" b="1" dirty="0"/>
              <a:t>three witches</a:t>
            </a:r>
            <a:r>
              <a:rPr lang="en-US" sz="1600" dirty="0"/>
              <a:t>, who introduce the theme of the supernatural. They meet in thunder and lightning, discussing their next meeting with Macbeth. Their famous line, </a:t>
            </a:r>
            <a:r>
              <a:rPr lang="en-US" sz="1600" i="1" dirty="0"/>
              <a:t>"Fair is foul, and foul is fair,"</a:t>
            </a:r>
            <a:r>
              <a:rPr lang="en-US" sz="1600" dirty="0"/>
              <a:t> reflects the disruption of natural order and foreshadows the confusion between good and evil.</a:t>
            </a:r>
          </a:p>
          <a:p>
            <a:pPr>
              <a:buFont typeface="Arial" panose="020B0604020202020204" pitchFamily="34" charset="0"/>
              <a:buChar char="•"/>
            </a:pPr>
            <a:r>
              <a:rPr lang="en-US" sz="1600" dirty="0"/>
              <a:t>In </a:t>
            </a:r>
            <a:r>
              <a:rPr lang="en-US" sz="1600" b="1" dirty="0"/>
              <a:t>Act 1, Scene 3</a:t>
            </a:r>
            <a:r>
              <a:rPr lang="en-US" sz="1600" dirty="0"/>
              <a:t>, the witches provide the first supernatural prediction: they greet Macbeth with three titles—Thane of Glamis, Thane of Cawdor, and future king. Their prophecies set the plot in motion, as Macbeth begins to contemplate murder to fulfill these predictions.</a:t>
            </a:r>
          </a:p>
          <a:p>
            <a:r>
              <a:rPr lang="en-US" sz="1600" b="1" dirty="0"/>
              <a:t>2. The Floating Dagger (Act 2, Scene 1)</a:t>
            </a:r>
          </a:p>
          <a:p>
            <a:pPr>
              <a:buFont typeface="Arial" panose="020B0604020202020204" pitchFamily="34" charset="0"/>
              <a:buChar char="•"/>
            </a:pPr>
            <a:r>
              <a:rPr lang="en-US" sz="1600" dirty="0"/>
              <a:t>As Macbeth prepares to murder King Duncan, he sees a </a:t>
            </a:r>
            <a:r>
              <a:rPr lang="en-US" sz="1600" b="1" dirty="0"/>
              <a:t>vision of a floating dagger</a:t>
            </a:r>
            <a:r>
              <a:rPr lang="en-US" sz="1600" dirty="0"/>
              <a:t>. The dagger points toward Duncan’s chamber, guiding Macbeth to the crime. He questions whether it is a product of his mind or something supernatural: </a:t>
            </a:r>
            <a:r>
              <a:rPr lang="en-US" sz="1600" i="1" dirty="0"/>
              <a:t>“Is this a dagger which I see before me, the handle toward my hand?”</a:t>
            </a:r>
            <a:endParaRPr lang="en-US" sz="1600" dirty="0"/>
          </a:p>
          <a:p>
            <a:pPr>
              <a:buFont typeface="Arial" panose="020B0604020202020204" pitchFamily="34" charset="0"/>
              <a:buChar char="•"/>
            </a:pPr>
            <a:r>
              <a:rPr lang="en-US" sz="1600" dirty="0"/>
              <a:t>This vision blurs the line between reality and the supernatural, highlighting Macbeth’s mental turmoil and guilt.</a:t>
            </a:r>
          </a:p>
          <a:p>
            <a:r>
              <a:rPr lang="en-US" sz="1600" b="1" dirty="0"/>
              <a:t>3. Banquo’s Ghost (Act 3, Scene 4)</a:t>
            </a:r>
          </a:p>
          <a:p>
            <a:pPr>
              <a:buFont typeface="Arial" panose="020B0604020202020204" pitchFamily="34" charset="0"/>
              <a:buChar char="•"/>
            </a:pPr>
            <a:r>
              <a:rPr lang="en-US" sz="1600" dirty="0"/>
              <a:t>After ordering Banquo’s murder, Macbeth is haunted by the appearance of </a:t>
            </a:r>
            <a:r>
              <a:rPr lang="en-US" sz="1600" b="1" dirty="0"/>
              <a:t>Banquo’s ghost</a:t>
            </a:r>
            <a:r>
              <a:rPr lang="en-US" sz="1600" dirty="0"/>
              <a:t> during a royal banquet. The ghost sits in Macbeth’s place, and only he can see it, leading to his erratic behavior in front of his guests.</a:t>
            </a:r>
          </a:p>
          <a:p>
            <a:pPr>
              <a:buFont typeface="Arial" panose="020B0604020202020204" pitchFamily="34" charset="0"/>
              <a:buChar char="•"/>
            </a:pPr>
            <a:r>
              <a:rPr lang="en-US" sz="1600" dirty="0"/>
              <a:t>This supernatural vision symbolizes Macbeth's overwhelming guilt and foreshadows his eventual downfall. Lady Macbeth tries to explain his outbursts as a common affliction, but Macbeth is deeply shaken.</a:t>
            </a:r>
          </a:p>
          <a:p>
            <a:r>
              <a:rPr lang="en-US" sz="1600" b="1" dirty="0"/>
              <a:t>4. Hecate and the Witches (Act 3, Scene 5)</a:t>
            </a:r>
          </a:p>
          <a:p>
            <a:pPr>
              <a:buFont typeface="Arial" panose="020B0604020202020204" pitchFamily="34" charset="0"/>
              <a:buChar char="•"/>
            </a:pPr>
            <a:r>
              <a:rPr lang="en-US" sz="1600" dirty="0"/>
              <a:t>Hecate, the goddess of witchcraft, rebukes the witches for meddling with Macbeth without consulting her. She tells them to meet Macbeth again and use more powerful supernatural forces to deceive him. She describes how she will give Macbeth a false sense of security through further prophecies, contributing to his overconfidence.</a:t>
            </a:r>
          </a:p>
          <a:p>
            <a:pPr>
              <a:buFont typeface="Arial" panose="020B0604020202020204" pitchFamily="34" charset="0"/>
              <a:buChar char="•"/>
            </a:pPr>
            <a:r>
              <a:rPr lang="en-US" sz="1600" dirty="0"/>
              <a:t>This scene reinforces the witches' manipulation of Macbeth, using supernatural means to ensure his eventual destruction.</a:t>
            </a:r>
          </a:p>
        </p:txBody>
      </p:sp>
    </p:spTree>
    <p:extLst>
      <p:ext uri="{BB962C8B-B14F-4D97-AF65-F5344CB8AC3E}">
        <p14:creationId xmlns:p14="http://schemas.microsoft.com/office/powerpoint/2010/main" val="2668742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071CD3-9EDF-4DBD-B948-AC025AE5EAF7}"/>
              </a:ext>
            </a:extLst>
          </p:cNvPr>
          <p:cNvSpPr txBox="1"/>
          <p:nvPr/>
        </p:nvSpPr>
        <p:spPr>
          <a:xfrm>
            <a:off x="1703512" y="166569"/>
            <a:ext cx="8784976" cy="6524863"/>
          </a:xfrm>
          <a:prstGeom prst="rect">
            <a:avLst/>
          </a:prstGeom>
          <a:noFill/>
        </p:spPr>
        <p:txBody>
          <a:bodyPr wrap="square">
            <a:spAutoFit/>
          </a:bodyPr>
          <a:lstStyle/>
          <a:p>
            <a:r>
              <a:rPr lang="en-US" sz="1900" b="1" dirty="0"/>
              <a:t>5. The Apparitions (Act 4, Scene 1)</a:t>
            </a:r>
          </a:p>
          <a:p>
            <a:pPr>
              <a:buFont typeface="Arial" panose="020B0604020202020204" pitchFamily="34" charset="0"/>
              <a:buChar char="•"/>
            </a:pPr>
            <a:r>
              <a:rPr lang="en-US" sz="1900" dirty="0"/>
              <a:t>When Macbeth seeks out the witches for further guidance, they summon </a:t>
            </a:r>
            <a:r>
              <a:rPr lang="en-US" sz="1900" b="1" dirty="0"/>
              <a:t>three apparitions</a:t>
            </a:r>
            <a:r>
              <a:rPr lang="en-US" sz="1900" dirty="0"/>
              <a:t>:</a:t>
            </a:r>
          </a:p>
          <a:p>
            <a:pPr marL="742950" lvl="1" indent="-285750">
              <a:buFont typeface="Arial" panose="020B0604020202020204" pitchFamily="34" charset="0"/>
              <a:buChar char="•"/>
            </a:pPr>
            <a:r>
              <a:rPr lang="en-US" sz="1900" dirty="0"/>
              <a:t>A </a:t>
            </a:r>
            <a:r>
              <a:rPr lang="en-US" sz="1900" b="1" dirty="0"/>
              <a:t>severed head</a:t>
            </a:r>
            <a:r>
              <a:rPr lang="en-US" sz="1900" dirty="0"/>
              <a:t> warns Macbeth to beware of Macduff.</a:t>
            </a:r>
          </a:p>
          <a:p>
            <a:pPr marL="742950" lvl="1" indent="-285750">
              <a:buFont typeface="Arial" panose="020B0604020202020204" pitchFamily="34" charset="0"/>
              <a:buChar char="•"/>
            </a:pPr>
            <a:r>
              <a:rPr lang="en-US" sz="1900" dirty="0"/>
              <a:t>A </a:t>
            </a:r>
            <a:r>
              <a:rPr lang="en-US" sz="1900" b="1" dirty="0"/>
              <a:t>bloody child</a:t>
            </a:r>
            <a:r>
              <a:rPr lang="en-US" sz="1900" dirty="0"/>
              <a:t> tells him that no one born of a woman will harm him.</a:t>
            </a:r>
          </a:p>
          <a:p>
            <a:pPr marL="742950" lvl="1" indent="-285750">
              <a:buFont typeface="Arial" panose="020B0604020202020204" pitchFamily="34" charset="0"/>
              <a:buChar char="•"/>
            </a:pPr>
            <a:r>
              <a:rPr lang="en-US" sz="1900" dirty="0"/>
              <a:t>A </a:t>
            </a:r>
            <a:r>
              <a:rPr lang="en-US" sz="1900" b="1" dirty="0"/>
              <a:t>crowned child holding a tree</a:t>
            </a:r>
            <a:r>
              <a:rPr lang="en-US" sz="1900" dirty="0"/>
              <a:t> assures him that he will not be vanquished until Birnam Wood comes to Dunsinane.</a:t>
            </a:r>
          </a:p>
          <a:p>
            <a:pPr>
              <a:buFont typeface="Arial" panose="020B0604020202020204" pitchFamily="34" charset="0"/>
              <a:buChar char="•"/>
            </a:pPr>
            <a:r>
              <a:rPr lang="en-US" sz="1900" dirty="0"/>
              <a:t>These apparitions give Macbeth a false sense of invincibility, but their words are ambiguous, leading to his downfall when the prophecies come true in unexpected ways.</a:t>
            </a:r>
          </a:p>
          <a:p>
            <a:r>
              <a:rPr lang="en-US" sz="1900" b="1" dirty="0"/>
              <a:t>6. The Storm and Natural Disorder (Act 2, Scene 3)</a:t>
            </a:r>
          </a:p>
          <a:p>
            <a:pPr>
              <a:buFont typeface="Arial" panose="020B0604020202020204" pitchFamily="34" charset="0"/>
              <a:buChar char="•"/>
            </a:pPr>
            <a:r>
              <a:rPr lang="en-US" sz="1900" dirty="0"/>
              <a:t>After Duncan’s murder, there is a description of unnatural occurrences in Scotland: </a:t>
            </a:r>
            <a:r>
              <a:rPr lang="en-US" sz="1900" b="1" dirty="0"/>
              <a:t>storms, earthquakes, and horses eating each other</a:t>
            </a:r>
            <a:r>
              <a:rPr lang="en-US" sz="1900" dirty="0"/>
              <a:t>. This disruption in nature reflects the supernatural impact of regicide. Nature itself seems to revolt against the moral chaos unleashed by Duncan's murder.</a:t>
            </a:r>
          </a:p>
          <a:p>
            <a:r>
              <a:rPr lang="en-US" sz="1900" b="1" dirty="0"/>
              <a:t>7. Lady Macbeth's Sleepwalking (Act 5, Scene 1)</a:t>
            </a:r>
          </a:p>
          <a:p>
            <a:pPr>
              <a:buFont typeface="Arial" panose="020B0604020202020204" pitchFamily="34" charset="0"/>
              <a:buChar char="•"/>
            </a:pPr>
            <a:r>
              <a:rPr lang="en-US" sz="1900" dirty="0"/>
              <a:t>While Lady Macbeth’s sleepwalking can be seen as a psychological manifestation of her guilt, there is a supernatural undertone in her nocturnal behavior. She is seen compulsively washing her hands, trying to remove an invisible bloodstain, symbolizing her inability to escape the consequences of her actions.</a:t>
            </a:r>
          </a:p>
          <a:p>
            <a:pPr>
              <a:buFont typeface="Arial" panose="020B0604020202020204" pitchFamily="34" charset="0"/>
              <a:buChar char="•"/>
            </a:pPr>
            <a:r>
              <a:rPr lang="en-US" sz="1900" dirty="0"/>
              <a:t>Her famous line, </a:t>
            </a:r>
            <a:r>
              <a:rPr lang="en-US" sz="1900" i="1" dirty="0"/>
              <a:t>“Out, damned spot! Out, I say!”</a:t>
            </a:r>
            <a:r>
              <a:rPr lang="en-US" sz="1900" dirty="0"/>
              <a:t> echoes the supernatural sense of being haunted by unseen forces.</a:t>
            </a:r>
          </a:p>
        </p:txBody>
      </p:sp>
    </p:spTree>
    <p:extLst>
      <p:ext uri="{BB962C8B-B14F-4D97-AF65-F5344CB8AC3E}">
        <p14:creationId xmlns:p14="http://schemas.microsoft.com/office/powerpoint/2010/main" val="404005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9516" y="181958"/>
            <a:ext cx="8712968" cy="6370975"/>
          </a:xfrm>
          <a:prstGeom prst="rect">
            <a:avLst/>
          </a:prstGeom>
          <a:noFill/>
        </p:spPr>
        <p:txBody>
          <a:bodyPr wrap="square" rtlCol="0">
            <a:spAutoFit/>
          </a:bodyPr>
          <a:lstStyle/>
          <a:p>
            <a:r>
              <a:rPr lang="en-GB" sz="2000" b="1" dirty="0">
                <a:latin typeface="Candara" panose="020E0502030303020204" pitchFamily="34" charset="0"/>
              </a:rPr>
              <a:t>How does Shakespeare present the supernatural in this extract and in the play as a whole?</a:t>
            </a:r>
          </a:p>
          <a:p>
            <a:endParaRPr lang="en-GB" sz="2400" dirty="0">
              <a:latin typeface="Candara" panose="020E0502030303020204" pitchFamily="34" charset="0"/>
            </a:endParaRPr>
          </a:p>
          <a:p>
            <a:endParaRPr lang="en-GB" sz="2400" dirty="0">
              <a:latin typeface="Candara" panose="020E0502030303020204" pitchFamily="34" charset="0"/>
            </a:endParaRPr>
          </a:p>
          <a:p>
            <a:r>
              <a:rPr lang="en-GB" sz="2000" b="1" dirty="0">
                <a:latin typeface="Candara" panose="020E0502030303020204" pitchFamily="34" charset="0"/>
              </a:rPr>
              <a:t>First part of your answer</a:t>
            </a:r>
            <a:r>
              <a:rPr lang="en-GB" sz="2000" dirty="0">
                <a:latin typeface="Candara" panose="020E0502030303020204" pitchFamily="34" charset="0"/>
              </a:rPr>
              <a:t> -	Overall explanation of the theme with 					links to context and character. Remember to 				refer to key words in the question</a:t>
            </a:r>
          </a:p>
          <a:p>
            <a:endParaRPr lang="en-GB" sz="2000" dirty="0">
              <a:latin typeface="Candara" panose="020E0502030303020204" pitchFamily="34" charset="0"/>
            </a:endParaRPr>
          </a:p>
          <a:p>
            <a:endParaRPr lang="en-GB" sz="2000" dirty="0">
              <a:latin typeface="Candara" panose="020E0502030303020204" pitchFamily="34" charset="0"/>
            </a:endParaRPr>
          </a:p>
          <a:p>
            <a:r>
              <a:rPr lang="en-GB" sz="2000" b="1" dirty="0">
                <a:latin typeface="Candara" panose="020E0502030303020204" pitchFamily="34" charset="0"/>
              </a:rPr>
              <a:t>Main part of your answer </a:t>
            </a:r>
            <a:r>
              <a:rPr lang="en-GB" sz="2000" dirty="0">
                <a:latin typeface="Candara" panose="020E0502030303020204" pitchFamily="34" charset="0"/>
              </a:rPr>
              <a:t>-	A number of PEAD /PEEEPEL paragraphs 					focusing on how the theme is presented 					and the 	devices which are used –keep the 					question focus in mind and link to other 					themes, context, effect on audience and use 				of language. You should refer to both the 					extract and the play as a whole</a:t>
            </a:r>
          </a:p>
          <a:p>
            <a:endParaRPr lang="en-GB" sz="2000" dirty="0">
              <a:latin typeface="Candara" panose="020E0502030303020204" pitchFamily="34" charset="0"/>
            </a:endParaRPr>
          </a:p>
          <a:p>
            <a:endParaRPr lang="en-GB" sz="2000" dirty="0">
              <a:latin typeface="Candara" panose="020E0502030303020204" pitchFamily="34" charset="0"/>
            </a:endParaRPr>
          </a:p>
          <a:p>
            <a:r>
              <a:rPr lang="en-GB" sz="2000" b="1" dirty="0">
                <a:latin typeface="Candara" panose="020E0502030303020204" pitchFamily="34" charset="0"/>
              </a:rPr>
              <a:t>Conclusion</a:t>
            </a:r>
            <a:r>
              <a:rPr lang="en-GB" sz="2000" dirty="0">
                <a:latin typeface="Candara" panose="020E0502030303020204" pitchFamily="34" charset="0"/>
              </a:rPr>
              <a:t> -			Summing up of themes and characters – how 				they develop throughout the play</a:t>
            </a:r>
          </a:p>
        </p:txBody>
      </p:sp>
    </p:spTree>
    <p:extLst>
      <p:ext uri="{BB962C8B-B14F-4D97-AF65-F5344CB8AC3E}">
        <p14:creationId xmlns:p14="http://schemas.microsoft.com/office/powerpoint/2010/main" val="1017707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5720" y="-5324"/>
            <a:ext cx="4680520" cy="307777"/>
          </a:xfrm>
          <a:prstGeom prst="rect">
            <a:avLst/>
          </a:prstGeom>
          <a:noFill/>
        </p:spPr>
        <p:txBody>
          <a:bodyPr wrap="square" rtlCol="0">
            <a:spAutoFit/>
          </a:bodyPr>
          <a:lstStyle/>
          <a:p>
            <a:r>
              <a:rPr lang="en-GB" sz="1400" b="1" dirty="0">
                <a:latin typeface="Candara" panose="020E0502030303020204" pitchFamily="34" charset="0"/>
              </a:rPr>
              <a:t>The attitudes of Macbeth and Banquo to the supernatural</a:t>
            </a:r>
          </a:p>
        </p:txBody>
      </p:sp>
      <p:sp>
        <p:nvSpPr>
          <p:cNvPr id="6" name="Rectangle 5"/>
          <p:cNvSpPr/>
          <p:nvPr/>
        </p:nvSpPr>
        <p:spPr>
          <a:xfrm>
            <a:off x="1732468" y="326723"/>
            <a:ext cx="4608512" cy="3046988"/>
          </a:xfrm>
          <a:prstGeom prst="rect">
            <a:avLst/>
          </a:prstGeom>
        </p:spPr>
        <p:txBody>
          <a:bodyPr wrap="square">
            <a:spAutoFit/>
          </a:bodyPr>
          <a:lstStyle/>
          <a:p>
            <a:r>
              <a:rPr lang="en-GB" sz="1200" dirty="0">
                <a:latin typeface="Candara" panose="020E0502030303020204" pitchFamily="34" charset="0"/>
              </a:rPr>
              <a:t>Macbeth and the supernatural</a:t>
            </a:r>
          </a:p>
          <a:p>
            <a:endParaRPr lang="en-GB" sz="1200" dirty="0">
              <a:latin typeface="Candara" panose="020E0502030303020204" pitchFamily="34" charset="0"/>
            </a:endParaRPr>
          </a:p>
          <a:p>
            <a:pPr marL="171450" indent="-171450">
              <a:buFont typeface="Wingdings" panose="05000000000000000000" pitchFamily="2" charset="2"/>
              <a:buChar char="q"/>
            </a:pPr>
            <a:r>
              <a:rPr lang="en-GB" sz="1200" dirty="0">
                <a:latin typeface="Candara" panose="020E0502030303020204" pitchFamily="34" charset="0"/>
              </a:rPr>
              <a:t>How he reacts to the witches and their prophecies</a:t>
            </a:r>
          </a:p>
          <a:p>
            <a:pPr marL="171450" indent="-171450">
              <a:buFont typeface="Wingdings" panose="05000000000000000000" pitchFamily="2" charset="2"/>
              <a:buChar char="q"/>
            </a:pPr>
            <a:r>
              <a:rPr lang="en-GB" sz="1200" dirty="0">
                <a:latin typeface="Candara" panose="020E0502030303020204" pitchFamily="34" charset="0"/>
              </a:rPr>
              <a:t>How he acts and what he does</a:t>
            </a:r>
          </a:p>
          <a:p>
            <a:pPr marL="171450" indent="-171450">
              <a:buFont typeface="Wingdings" panose="05000000000000000000" pitchFamily="2" charset="2"/>
              <a:buChar char="q"/>
            </a:pPr>
            <a:r>
              <a:rPr lang="en-GB" sz="1200" dirty="0">
                <a:latin typeface="Candara" panose="020E0502030303020204" pitchFamily="34" charset="0"/>
              </a:rPr>
              <a:t>What he says when faced with the supernatural</a:t>
            </a:r>
          </a:p>
          <a:p>
            <a:pPr marL="171450" indent="-171450">
              <a:buFont typeface="Wingdings" panose="05000000000000000000" pitchFamily="2" charset="2"/>
              <a:buChar char="q"/>
            </a:pPr>
            <a:r>
              <a:rPr lang="en-GB" sz="1200" dirty="0">
                <a:latin typeface="Candara" panose="020E0502030303020204" pitchFamily="34" charset="0"/>
              </a:rPr>
              <a:t>How he is influenced by the supernatural throughout the play</a:t>
            </a:r>
          </a:p>
          <a:p>
            <a:pPr marL="171450" indent="-171450">
              <a:buFont typeface="Wingdings" panose="05000000000000000000" pitchFamily="2" charset="2"/>
              <a:buChar char="q"/>
            </a:pPr>
            <a:r>
              <a:rPr lang="en-GB" sz="1200" dirty="0">
                <a:latin typeface="Candara" panose="020E0502030303020204" pitchFamily="34" charset="0"/>
              </a:rPr>
              <a:t>What the audience think about him</a:t>
            </a:r>
          </a:p>
          <a:p>
            <a:endParaRPr lang="en-GB" sz="1200" dirty="0">
              <a:latin typeface="Candara" panose="020E0502030303020204" pitchFamily="34" charset="0"/>
            </a:endParaRPr>
          </a:p>
          <a:p>
            <a:r>
              <a:rPr lang="en-GB" sz="1200" dirty="0">
                <a:latin typeface="Candara" panose="020E0502030303020204" pitchFamily="34" charset="0"/>
              </a:rPr>
              <a:t>Think about:</a:t>
            </a:r>
          </a:p>
          <a:p>
            <a:endParaRPr lang="en-GB" sz="1200" dirty="0">
              <a:latin typeface="Candara" panose="020E0502030303020204" pitchFamily="34" charset="0"/>
            </a:endParaRPr>
          </a:p>
          <a:p>
            <a:pPr marL="171450" indent="-171450">
              <a:buFont typeface="Wingdings" panose="05000000000000000000" pitchFamily="2" charset="2"/>
              <a:buChar char="q"/>
            </a:pPr>
            <a:r>
              <a:rPr lang="en-GB" sz="1200" dirty="0">
                <a:latin typeface="Candara" panose="020E0502030303020204" pitchFamily="34" charset="0"/>
              </a:rPr>
              <a:t>The witches</a:t>
            </a:r>
          </a:p>
          <a:p>
            <a:pPr marL="171450" indent="-171450">
              <a:buFont typeface="Wingdings" panose="05000000000000000000" pitchFamily="2" charset="2"/>
              <a:buChar char="q"/>
            </a:pPr>
            <a:r>
              <a:rPr lang="en-GB" sz="1200" dirty="0">
                <a:latin typeface="Candara" panose="020E0502030303020204" pitchFamily="34" charset="0"/>
              </a:rPr>
              <a:t>The prophecies</a:t>
            </a:r>
          </a:p>
          <a:p>
            <a:pPr marL="171450" indent="-171450">
              <a:buFont typeface="Wingdings" panose="05000000000000000000" pitchFamily="2" charset="2"/>
              <a:buChar char="q"/>
            </a:pPr>
            <a:r>
              <a:rPr lang="en-GB" sz="1200" dirty="0">
                <a:latin typeface="Candara" panose="020E0502030303020204" pitchFamily="34" charset="0"/>
              </a:rPr>
              <a:t>The dagger</a:t>
            </a:r>
          </a:p>
          <a:p>
            <a:pPr marL="171450" indent="-171450">
              <a:buFont typeface="Wingdings" panose="05000000000000000000" pitchFamily="2" charset="2"/>
              <a:buChar char="q"/>
            </a:pPr>
            <a:r>
              <a:rPr lang="en-GB" sz="1200" dirty="0">
                <a:latin typeface="Candara" panose="020E0502030303020204" pitchFamily="34" charset="0"/>
              </a:rPr>
              <a:t>Banquo’s ghost</a:t>
            </a:r>
          </a:p>
          <a:p>
            <a:pPr marL="171450" indent="-171450">
              <a:buFont typeface="Wingdings" panose="05000000000000000000" pitchFamily="2" charset="2"/>
              <a:buChar char="q"/>
            </a:pPr>
            <a:r>
              <a:rPr lang="en-GB" sz="1200" dirty="0">
                <a:latin typeface="Candara" panose="020E0502030303020204" pitchFamily="34" charset="0"/>
              </a:rPr>
              <a:t>Going back to the witches again</a:t>
            </a:r>
          </a:p>
          <a:p>
            <a:pPr marL="171450" indent="-171450">
              <a:buFont typeface="Wingdings" panose="05000000000000000000" pitchFamily="2" charset="2"/>
              <a:buChar char="q"/>
            </a:pPr>
            <a:r>
              <a:rPr lang="en-GB" sz="1200" dirty="0">
                <a:latin typeface="Candara" panose="020E0502030303020204" pitchFamily="34" charset="0"/>
              </a:rPr>
              <a:t>How he ends the play</a:t>
            </a:r>
          </a:p>
        </p:txBody>
      </p:sp>
      <p:sp>
        <p:nvSpPr>
          <p:cNvPr id="7" name="Rectangle 6"/>
          <p:cNvSpPr/>
          <p:nvPr/>
        </p:nvSpPr>
        <p:spPr>
          <a:xfrm>
            <a:off x="6340980" y="404825"/>
            <a:ext cx="4284476" cy="2862322"/>
          </a:xfrm>
          <a:prstGeom prst="rect">
            <a:avLst/>
          </a:prstGeom>
        </p:spPr>
        <p:txBody>
          <a:bodyPr wrap="square">
            <a:spAutoFit/>
          </a:bodyPr>
          <a:lstStyle/>
          <a:p>
            <a:r>
              <a:rPr lang="en-GB" sz="1200" dirty="0">
                <a:latin typeface="Candara" panose="020E0502030303020204" pitchFamily="34" charset="0"/>
              </a:rPr>
              <a:t>Banquo and the supernatural</a:t>
            </a:r>
          </a:p>
          <a:p>
            <a:endParaRPr lang="en-GB" sz="1200" dirty="0">
              <a:latin typeface="Candara" panose="020E0502030303020204" pitchFamily="34" charset="0"/>
            </a:endParaRPr>
          </a:p>
          <a:p>
            <a:pPr marL="171450" indent="-171450">
              <a:buFont typeface="Wingdings" panose="05000000000000000000" pitchFamily="2" charset="2"/>
              <a:buChar char="q"/>
            </a:pPr>
            <a:r>
              <a:rPr lang="en-GB" sz="1200" dirty="0">
                <a:latin typeface="Candara" panose="020E0502030303020204" pitchFamily="34" charset="0"/>
              </a:rPr>
              <a:t>How he reacts to the witches and their prophecies</a:t>
            </a:r>
          </a:p>
          <a:p>
            <a:pPr marL="171450" indent="-171450">
              <a:buFont typeface="Wingdings" panose="05000000000000000000" pitchFamily="2" charset="2"/>
              <a:buChar char="q"/>
            </a:pPr>
            <a:r>
              <a:rPr lang="en-GB" sz="1200" dirty="0">
                <a:latin typeface="Candara" panose="020E0502030303020204" pitchFamily="34" charset="0"/>
              </a:rPr>
              <a:t>How he acts and what he does</a:t>
            </a:r>
          </a:p>
          <a:p>
            <a:pPr marL="171450" indent="-171450">
              <a:buFont typeface="Wingdings" panose="05000000000000000000" pitchFamily="2" charset="2"/>
              <a:buChar char="q"/>
            </a:pPr>
            <a:r>
              <a:rPr lang="en-GB" sz="1200" dirty="0">
                <a:latin typeface="Candara" panose="020E0502030303020204" pitchFamily="34" charset="0"/>
              </a:rPr>
              <a:t>How he is influenced by the supernatural</a:t>
            </a:r>
          </a:p>
          <a:p>
            <a:pPr marL="171450" indent="-171450">
              <a:buFont typeface="Wingdings" panose="05000000000000000000" pitchFamily="2" charset="2"/>
              <a:buChar char="q"/>
            </a:pPr>
            <a:r>
              <a:rPr lang="en-GB" sz="1200" dirty="0">
                <a:latin typeface="Candara" panose="020E0502030303020204" pitchFamily="34" charset="0"/>
              </a:rPr>
              <a:t>What he thinks about Macbeth</a:t>
            </a:r>
          </a:p>
          <a:p>
            <a:pPr marL="171450" indent="-171450">
              <a:buFont typeface="Wingdings" panose="05000000000000000000" pitchFamily="2" charset="2"/>
              <a:buChar char="q"/>
            </a:pPr>
            <a:r>
              <a:rPr lang="en-GB" sz="1200" dirty="0">
                <a:latin typeface="Candara" panose="020E0502030303020204" pitchFamily="34" charset="0"/>
              </a:rPr>
              <a:t>What the audience think about him</a:t>
            </a:r>
          </a:p>
          <a:p>
            <a:pPr marL="171450" indent="-171450">
              <a:buFont typeface="Wingdings" panose="05000000000000000000" pitchFamily="2" charset="2"/>
              <a:buChar char="q"/>
            </a:pPr>
            <a:endParaRPr lang="en-GB" sz="1200" dirty="0">
              <a:latin typeface="Candara" panose="020E0502030303020204" pitchFamily="34" charset="0"/>
            </a:endParaRPr>
          </a:p>
          <a:p>
            <a:pPr marL="171450" indent="-171450">
              <a:buFont typeface="Wingdings" panose="05000000000000000000" pitchFamily="2" charset="2"/>
              <a:buChar char="q"/>
            </a:pPr>
            <a:r>
              <a:rPr lang="en-GB" sz="1200" dirty="0">
                <a:latin typeface="Candara" panose="020E0502030303020204" pitchFamily="34" charset="0"/>
              </a:rPr>
              <a:t>Think about:</a:t>
            </a:r>
          </a:p>
          <a:p>
            <a:endParaRPr lang="en-GB" sz="1200" dirty="0">
              <a:latin typeface="Candara" panose="020E0502030303020204" pitchFamily="34" charset="0"/>
            </a:endParaRPr>
          </a:p>
          <a:p>
            <a:pPr marL="171450" indent="-171450">
              <a:buFont typeface="Wingdings" panose="05000000000000000000" pitchFamily="2" charset="2"/>
              <a:buChar char="q"/>
            </a:pPr>
            <a:r>
              <a:rPr lang="en-GB" sz="1200" dirty="0">
                <a:latin typeface="Candara" panose="020E0502030303020204" pitchFamily="34" charset="0"/>
              </a:rPr>
              <a:t>The witches</a:t>
            </a:r>
          </a:p>
          <a:p>
            <a:pPr marL="171450" indent="-171450">
              <a:buFont typeface="Wingdings" panose="05000000000000000000" pitchFamily="2" charset="2"/>
              <a:buChar char="q"/>
            </a:pPr>
            <a:r>
              <a:rPr lang="en-GB" sz="1200" dirty="0">
                <a:latin typeface="Candara" panose="020E0502030303020204" pitchFamily="34" charset="0"/>
              </a:rPr>
              <a:t>The prophecies</a:t>
            </a:r>
          </a:p>
          <a:p>
            <a:pPr marL="171450" indent="-171450">
              <a:buFont typeface="Wingdings" panose="05000000000000000000" pitchFamily="2" charset="2"/>
              <a:buChar char="q"/>
            </a:pPr>
            <a:r>
              <a:rPr lang="en-GB" sz="1200" dirty="0">
                <a:latin typeface="Candara" panose="020E0502030303020204" pitchFamily="34" charset="0"/>
              </a:rPr>
              <a:t>How he feels about Duncan’s death</a:t>
            </a:r>
          </a:p>
          <a:p>
            <a:pPr marL="171450" indent="-171450">
              <a:buFont typeface="Wingdings" panose="05000000000000000000" pitchFamily="2" charset="2"/>
              <a:buChar char="q"/>
            </a:pPr>
            <a:r>
              <a:rPr lang="en-GB" sz="1200" dirty="0">
                <a:latin typeface="Candara" panose="020E0502030303020204" pitchFamily="34" charset="0"/>
              </a:rPr>
              <a:t>What he says about Macbeth’s achievements</a:t>
            </a:r>
          </a:p>
          <a:p>
            <a:endParaRPr lang="en-GB" sz="1200" dirty="0">
              <a:latin typeface="Candara" panose="020E0502030303020204" pitchFamily="34" charset="0"/>
            </a:endParaRPr>
          </a:p>
        </p:txBody>
      </p:sp>
      <p:sp>
        <p:nvSpPr>
          <p:cNvPr id="8" name="TextBox 7"/>
          <p:cNvSpPr txBox="1"/>
          <p:nvPr/>
        </p:nvSpPr>
        <p:spPr>
          <a:xfrm>
            <a:off x="3143672" y="3476083"/>
            <a:ext cx="6156684" cy="3231654"/>
          </a:xfrm>
          <a:prstGeom prst="rect">
            <a:avLst/>
          </a:prstGeom>
          <a:noFill/>
          <a:ln w="38100">
            <a:solidFill>
              <a:schemeClr val="tx1"/>
            </a:solidFill>
          </a:ln>
        </p:spPr>
        <p:txBody>
          <a:bodyPr wrap="square" rtlCol="0">
            <a:spAutoFit/>
          </a:bodyPr>
          <a:lstStyle/>
          <a:p>
            <a:r>
              <a:rPr lang="en-GB" dirty="0"/>
              <a:t>Some sentence starters to help you:</a:t>
            </a:r>
          </a:p>
          <a:p>
            <a:endParaRPr lang="en-GB" dirty="0"/>
          </a:p>
          <a:p>
            <a:pPr marL="285750" indent="-285750">
              <a:buFont typeface="Wingdings" panose="05000000000000000000" pitchFamily="2" charset="2"/>
              <a:buChar char="ü"/>
            </a:pPr>
            <a:r>
              <a:rPr lang="en-GB" sz="1400" dirty="0"/>
              <a:t>There are a number of supernatural elements in the play such as…..</a:t>
            </a:r>
          </a:p>
          <a:p>
            <a:pPr marL="285750" indent="-285750">
              <a:buFont typeface="Wingdings" panose="05000000000000000000" pitchFamily="2" charset="2"/>
              <a:buChar char="ü"/>
            </a:pPr>
            <a:r>
              <a:rPr lang="en-GB" sz="1400" dirty="0"/>
              <a:t>When Macbeth first meets in the witches….</a:t>
            </a:r>
          </a:p>
          <a:p>
            <a:pPr marL="285750" indent="-285750">
              <a:buFont typeface="Wingdings" panose="05000000000000000000" pitchFamily="2" charset="2"/>
              <a:buChar char="ü"/>
            </a:pPr>
            <a:r>
              <a:rPr lang="en-GB" sz="1400" dirty="0"/>
              <a:t>In the extract it is clear to see that………………</a:t>
            </a:r>
          </a:p>
          <a:p>
            <a:pPr marL="285750" indent="-285750">
              <a:buFont typeface="Wingdings" panose="05000000000000000000" pitchFamily="2" charset="2"/>
              <a:buChar char="ü"/>
            </a:pPr>
            <a:r>
              <a:rPr lang="en-GB" sz="1400" dirty="0"/>
              <a:t>Macbeth thinks that…..</a:t>
            </a:r>
          </a:p>
          <a:p>
            <a:pPr marL="285750" indent="-285750">
              <a:buFont typeface="Wingdings" panose="05000000000000000000" pitchFamily="2" charset="2"/>
              <a:buChar char="ü"/>
            </a:pPr>
            <a:r>
              <a:rPr lang="en-GB" sz="1400" dirty="0"/>
              <a:t>Macbeth has been clearly influenced by the supernatural because……..</a:t>
            </a:r>
          </a:p>
          <a:p>
            <a:pPr marL="285750" indent="-285750">
              <a:buFont typeface="Wingdings" panose="05000000000000000000" pitchFamily="2" charset="2"/>
              <a:buChar char="ü"/>
            </a:pPr>
            <a:r>
              <a:rPr lang="en-GB" sz="1400" dirty="0"/>
              <a:t>When Macbeth sees the dagger,……….</a:t>
            </a:r>
          </a:p>
          <a:p>
            <a:pPr marL="285750" indent="-285750">
              <a:buFont typeface="Wingdings" panose="05000000000000000000" pitchFamily="2" charset="2"/>
              <a:buChar char="ü"/>
            </a:pPr>
            <a:r>
              <a:rPr lang="en-GB" sz="1400" dirty="0"/>
              <a:t>The appearance of Banquo’s ghost tells the audience that……</a:t>
            </a:r>
          </a:p>
          <a:p>
            <a:pPr marL="285750" indent="-285750">
              <a:buFont typeface="Wingdings" panose="05000000000000000000" pitchFamily="2" charset="2"/>
              <a:buChar char="ü"/>
            </a:pPr>
            <a:r>
              <a:rPr lang="en-GB" sz="1400" dirty="0"/>
              <a:t>Macbeth goes back to the witches and they show him….</a:t>
            </a:r>
          </a:p>
          <a:p>
            <a:pPr marL="285750" indent="-285750">
              <a:buFont typeface="Wingdings" panose="05000000000000000000" pitchFamily="2" charset="2"/>
              <a:buChar char="ü"/>
            </a:pPr>
            <a:r>
              <a:rPr lang="en-GB" sz="1400" dirty="0"/>
              <a:t>At the end of the play………….</a:t>
            </a:r>
          </a:p>
          <a:p>
            <a:pPr marL="285750" indent="-285750">
              <a:buFont typeface="Wingdings" panose="05000000000000000000" pitchFamily="2" charset="2"/>
              <a:buChar char="ü"/>
            </a:pPr>
            <a:r>
              <a:rPr lang="en-GB" sz="1400" dirty="0"/>
              <a:t>Banquo’s attitude to the witches is……………….</a:t>
            </a:r>
          </a:p>
          <a:p>
            <a:pPr marL="285750" indent="-285750">
              <a:buFont typeface="Wingdings" panose="05000000000000000000" pitchFamily="2" charset="2"/>
              <a:buChar char="ü"/>
            </a:pPr>
            <a:r>
              <a:rPr lang="en-GB" sz="1400" dirty="0"/>
              <a:t>Banquo thinks that……………</a:t>
            </a:r>
          </a:p>
          <a:p>
            <a:pPr marL="285750" indent="-285750">
              <a:buFont typeface="Wingdings" panose="05000000000000000000" pitchFamily="2" charset="2"/>
              <a:buChar char="ü"/>
            </a:pPr>
            <a:r>
              <a:rPr lang="en-GB" sz="1400" dirty="0"/>
              <a:t>When Banquo………………………., we can see that……</a:t>
            </a:r>
          </a:p>
        </p:txBody>
      </p:sp>
    </p:spTree>
    <p:extLst>
      <p:ext uri="{BB962C8B-B14F-4D97-AF65-F5344CB8AC3E}">
        <p14:creationId xmlns:p14="http://schemas.microsoft.com/office/powerpoint/2010/main" val="1699873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16711D-E01F-463F-B26D-4FE18AB14873}"/>
              </a:ext>
            </a:extLst>
          </p:cNvPr>
          <p:cNvSpPr txBox="1"/>
          <p:nvPr/>
        </p:nvSpPr>
        <p:spPr>
          <a:xfrm>
            <a:off x="379561" y="1536174"/>
            <a:ext cx="11481759" cy="3046988"/>
          </a:xfrm>
          <a:prstGeom prst="rect">
            <a:avLst/>
          </a:prstGeom>
          <a:noFill/>
          <a:ln w="76200">
            <a:solidFill>
              <a:srgbClr val="FF0000"/>
            </a:solidFill>
          </a:ln>
        </p:spPr>
        <p:txBody>
          <a:bodyPr wrap="square">
            <a:spAutoFit/>
          </a:bodyPr>
          <a:lstStyle/>
          <a:p>
            <a:r>
              <a:rPr lang="en-US" sz="2400" b="1" dirty="0">
                <a:latin typeface="Candara" panose="020E0502030303020204" pitchFamily="34" charset="0"/>
              </a:rPr>
              <a:t>In </a:t>
            </a:r>
            <a:r>
              <a:rPr lang="en-US" sz="2400" b="1" i="1" dirty="0">
                <a:latin typeface="Candara" panose="020E0502030303020204" pitchFamily="34" charset="0"/>
              </a:rPr>
              <a:t>Macbeth</a:t>
            </a:r>
            <a:r>
              <a:rPr lang="en-US" sz="2400" b="1" dirty="0">
                <a:latin typeface="Candara" panose="020E0502030303020204" pitchFamily="34" charset="0"/>
              </a:rPr>
              <a:t>, Shakespeare uses the supernatural as a driving force that shapes the characters' actions and the play's dark, ominous atmosphere. The inclusion of witchcraft plays on the very real fears of the Jacobean audience and appealed to the new monarch, James I, who had written a book, </a:t>
            </a:r>
            <a:r>
              <a:rPr lang="en-US" sz="2400" b="1" dirty="0" err="1">
                <a:latin typeface="Candara" panose="020E0502030303020204" pitchFamily="34" charset="0"/>
              </a:rPr>
              <a:t>Daemonologie</a:t>
            </a:r>
            <a:r>
              <a:rPr lang="en-US" sz="2400" b="1" dirty="0">
                <a:latin typeface="Candara" panose="020E0502030303020204" pitchFamily="34" charset="0"/>
              </a:rPr>
              <a:t> , on this subject. The way in which the fatally flawed Macbeth and his noble comrade, Banquo respond to the supernatural allows Shakespeare to explore the themes of fate, temptation, and the corruption of human will, leaving the audience to question whether characters are controlled by supernatural forces or by their own ambitions.</a:t>
            </a:r>
            <a:endParaRPr lang="en-GB" sz="2400" b="1" dirty="0">
              <a:latin typeface="Candara" panose="020E0502030303020204" pitchFamily="34" charset="0"/>
            </a:endParaRPr>
          </a:p>
        </p:txBody>
      </p:sp>
      <p:sp>
        <p:nvSpPr>
          <p:cNvPr id="2" name="TextBox 1">
            <a:extLst>
              <a:ext uri="{FF2B5EF4-FFF2-40B4-BE49-F238E27FC236}">
                <a16:creationId xmlns:a16="http://schemas.microsoft.com/office/drawing/2014/main" id="{47A27B72-4019-9108-1B4C-842BB6538F26}"/>
              </a:ext>
            </a:extLst>
          </p:cNvPr>
          <p:cNvSpPr txBox="1"/>
          <p:nvPr/>
        </p:nvSpPr>
        <p:spPr>
          <a:xfrm>
            <a:off x="1500996" y="267418"/>
            <a:ext cx="9031857" cy="830997"/>
          </a:xfrm>
          <a:prstGeom prst="rect">
            <a:avLst/>
          </a:prstGeom>
          <a:noFill/>
          <a:ln w="38100">
            <a:solidFill>
              <a:schemeClr val="tx1"/>
            </a:solidFill>
          </a:ln>
        </p:spPr>
        <p:txBody>
          <a:bodyPr wrap="square" rtlCol="0">
            <a:spAutoFit/>
          </a:bodyPr>
          <a:lstStyle/>
          <a:p>
            <a:r>
              <a:rPr lang="en-GB" sz="2400" dirty="0">
                <a:latin typeface="Candara" panose="020E0502030303020204" pitchFamily="34" charset="0"/>
              </a:rPr>
              <a:t>Your opening paragraph to any  / all  of the Literature questions should offer an </a:t>
            </a:r>
            <a:r>
              <a:rPr lang="en-GB" sz="2400" b="1" dirty="0">
                <a:latin typeface="Candara" panose="020E0502030303020204" pitchFamily="34" charset="0"/>
              </a:rPr>
              <a:t>interpretation</a:t>
            </a:r>
          </a:p>
        </p:txBody>
      </p:sp>
    </p:spTree>
    <p:extLst>
      <p:ext uri="{BB962C8B-B14F-4D97-AF65-F5344CB8AC3E}">
        <p14:creationId xmlns:p14="http://schemas.microsoft.com/office/powerpoint/2010/main" val="197459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295" y="188641"/>
            <a:ext cx="11516139" cy="5693866"/>
          </a:xfrm>
          <a:prstGeom prst="rect">
            <a:avLst/>
          </a:prstGeom>
          <a:noFill/>
          <a:ln w="38100">
            <a:solidFill>
              <a:srgbClr val="FF0000"/>
            </a:solidFill>
          </a:ln>
        </p:spPr>
        <p:txBody>
          <a:bodyPr wrap="square" rtlCol="0">
            <a:spAutoFit/>
          </a:bodyPr>
          <a:lstStyle/>
          <a:p>
            <a:r>
              <a:rPr lang="en-GB" sz="1400" b="1" dirty="0">
                <a:latin typeface="Candara" panose="020E0502030303020204" pitchFamily="34" charset="0"/>
              </a:rPr>
              <a:t>The introduction:</a:t>
            </a:r>
          </a:p>
          <a:p>
            <a:endParaRPr lang="en-GB" sz="1400" b="1" dirty="0">
              <a:latin typeface="Candara" panose="020E0502030303020204" pitchFamily="34" charset="0"/>
            </a:endParaRPr>
          </a:p>
          <a:p>
            <a:r>
              <a:rPr lang="en-GB" sz="1400" dirty="0">
                <a:latin typeface="Candara" panose="020E0502030303020204" pitchFamily="34" charset="0"/>
              </a:rPr>
              <a:t>The supernatural is a key theme in the play because _____________ Macbeth and Banquo respond differently to supernatural influences This is because ____________________</a:t>
            </a:r>
          </a:p>
          <a:p>
            <a:endParaRPr lang="en-GB" sz="1400" b="1" dirty="0">
              <a:latin typeface="Candara" panose="020E0502030303020204" pitchFamily="34" charset="0"/>
            </a:endParaRPr>
          </a:p>
          <a:p>
            <a:r>
              <a:rPr lang="en-GB" sz="1400" b="1" dirty="0">
                <a:latin typeface="Candara" panose="020E0502030303020204" pitchFamily="34" charset="0"/>
              </a:rPr>
              <a:t>Referring to the extract:</a:t>
            </a:r>
          </a:p>
          <a:p>
            <a:endParaRPr lang="en-GB" sz="1400" dirty="0">
              <a:latin typeface="Candara" panose="020E0502030303020204" pitchFamily="34" charset="0"/>
            </a:endParaRPr>
          </a:p>
          <a:p>
            <a:r>
              <a:rPr lang="en-GB" sz="1400" dirty="0">
                <a:latin typeface="Candara" panose="020E0502030303020204" pitchFamily="34" charset="0"/>
              </a:rPr>
              <a:t>In the extract Macbeth responds to the supernatural in a certain way. He says “……………….” meaning that ________________. This gives the audience the impression that_____________ Shakespeare is showing us that___________________ He goes on to say that “……………” which shows us that_____________________ “…………….” is particularly effective because______________ We also see his response when he says that “……………………………” clearly indicating that_____________ </a:t>
            </a:r>
          </a:p>
          <a:p>
            <a:r>
              <a:rPr lang="en-GB" sz="1400" dirty="0">
                <a:latin typeface="Candara" panose="020E0502030303020204" pitchFamily="34" charset="0"/>
              </a:rPr>
              <a:t>Banquo, on the other hand, seems___________________________ as he says “……………………” telling the audience that _________________  This is important because it  show us that__________________  Another way in which we see his attitude is when he mentions that “…………………………..” This implies that _____________________</a:t>
            </a:r>
          </a:p>
          <a:p>
            <a:endParaRPr lang="en-GB" sz="1400" b="1" dirty="0">
              <a:latin typeface="Candara" panose="020E0502030303020204" pitchFamily="34" charset="0"/>
            </a:endParaRPr>
          </a:p>
          <a:p>
            <a:r>
              <a:rPr lang="en-GB" sz="1400" b="1" dirty="0">
                <a:latin typeface="Candara" panose="020E0502030303020204" pitchFamily="34" charset="0"/>
              </a:rPr>
              <a:t>Referring to the play as a whole:</a:t>
            </a:r>
          </a:p>
          <a:p>
            <a:endParaRPr lang="en-GB" sz="1400" b="1" dirty="0">
              <a:latin typeface="Candara" panose="020E0502030303020204" pitchFamily="34" charset="0"/>
            </a:endParaRPr>
          </a:p>
          <a:p>
            <a:r>
              <a:rPr lang="en-GB" sz="1400" dirty="0">
                <a:latin typeface="Candara" panose="020E0502030303020204" pitchFamily="34" charset="0"/>
              </a:rPr>
              <a:t>At the start of the play, Macbeth________________________ He is described as “……….” giving us the impression that_______  After__________________, Shakespeare shows us Macbeth’s response when______</a:t>
            </a:r>
          </a:p>
          <a:p>
            <a:r>
              <a:rPr lang="en-GB" sz="1400" dirty="0">
                <a:latin typeface="Candara" panose="020E0502030303020204" pitchFamily="34" charset="0"/>
              </a:rPr>
              <a:t>The line “…………………..” is particularly effective as_________________ Banquo is very different as he___________________ We can see this when_____________________________ His line “…………………….” show us that _____________________</a:t>
            </a:r>
          </a:p>
          <a:p>
            <a:endParaRPr lang="en-GB" sz="1400" dirty="0">
              <a:latin typeface="Candara" panose="020E0502030303020204" pitchFamily="34" charset="0"/>
            </a:endParaRPr>
          </a:p>
          <a:p>
            <a:r>
              <a:rPr lang="en-GB" sz="1400" b="1" dirty="0">
                <a:latin typeface="Candara" panose="020E0502030303020204" pitchFamily="34" charset="0"/>
              </a:rPr>
              <a:t>Conclusion</a:t>
            </a:r>
          </a:p>
          <a:p>
            <a:endParaRPr lang="en-GB" sz="1400" dirty="0">
              <a:latin typeface="Candara" panose="020E0502030303020204" pitchFamily="34" charset="0"/>
            </a:endParaRPr>
          </a:p>
          <a:p>
            <a:r>
              <a:rPr lang="en-GB" sz="1400" dirty="0">
                <a:latin typeface="Candara" panose="020E0502030303020204" pitchFamily="34" charset="0"/>
              </a:rPr>
              <a:t>It is clear to see that _________________________________</a:t>
            </a:r>
          </a:p>
        </p:txBody>
      </p:sp>
    </p:spTree>
    <p:extLst>
      <p:ext uri="{BB962C8B-B14F-4D97-AF65-F5344CB8AC3E}">
        <p14:creationId xmlns:p14="http://schemas.microsoft.com/office/powerpoint/2010/main" val="1846225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B33914-A2C3-4B91-A207-B89676C0D2D9}"/>
              </a:ext>
            </a:extLst>
          </p:cNvPr>
          <p:cNvSpPr txBox="1"/>
          <p:nvPr/>
        </p:nvSpPr>
        <p:spPr>
          <a:xfrm>
            <a:off x="3684104" y="2468940"/>
            <a:ext cx="5181600" cy="1569660"/>
          </a:xfrm>
          <a:prstGeom prst="rect">
            <a:avLst/>
          </a:prstGeom>
          <a:noFill/>
        </p:spPr>
        <p:txBody>
          <a:bodyPr wrap="square" rtlCol="0">
            <a:spAutoFit/>
          </a:bodyPr>
          <a:lstStyle/>
          <a:p>
            <a:r>
              <a:rPr lang="en-US" sz="9600" b="1" dirty="0"/>
              <a:t>Character</a:t>
            </a:r>
            <a:endParaRPr lang="en-GB" sz="9600" b="1" dirty="0"/>
          </a:p>
        </p:txBody>
      </p:sp>
    </p:spTree>
    <p:extLst>
      <p:ext uri="{BB962C8B-B14F-4D97-AF65-F5344CB8AC3E}">
        <p14:creationId xmlns:p14="http://schemas.microsoft.com/office/powerpoint/2010/main" val="49116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C4B8FD5-1E44-CF3F-A820-096BB5BBC6D2}"/>
              </a:ext>
            </a:extLst>
          </p:cNvPr>
          <p:cNvSpPr>
            <a:spLocks noGrp="1"/>
          </p:cNvSpPr>
          <p:nvPr>
            <p:ph type="title"/>
          </p:nvPr>
        </p:nvSpPr>
        <p:spPr>
          <a:xfrm>
            <a:off x="643468" y="643467"/>
            <a:ext cx="4620584" cy="677333"/>
          </a:xfrm>
        </p:spPr>
        <p:txBody>
          <a:bodyPr vert="horz" lIns="91440" tIns="45720" rIns="91440" bIns="45720" rtlCol="0" anchor="b">
            <a:normAutofit fontScale="90000"/>
          </a:bodyPr>
          <a:lstStyle/>
          <a:p>
            <a:r>
              <a:rPr lang="en-US" b="1" dirty="0"/>
              <a:t>Literature</a:t>
            </a:r>
            <a:r>
              <a:rPr lang="en-US" dirty="0"/>
              <a:t> </a:t>
            </a:r>
          </a:p>
        </p:txBody>
      </p:sp>
      <p:pic>
        <p:nvPicPr>
          <p:cNvPr id="10" name="Picture 9" descr="Cluster of books">
            <a:extLst>
              <a:ext uri="{FF2B5EF4-FFF2-40B4-BE49-F238E27FC236}">
                <a16:creationId xmlns:a16="http://schemas.microsoft.com/office/drawing/2014/main" id="{AF647F48-6983-E6A4-0305-FCDF250F8966}"/>
              </a:ext>
            </a:extLst>
          </p:cNvPr>
          <p:cNvPicPr>
            <a:picLocks noChangeAspect="1"/>
          </p:cNvPicPr>
          <p:nvPr/>
        </p:nvPicPr>
        <p:blipFill rotWithShape="1">
          <a:blip r:embed="rId2"/>
          <a:srcRect l="24440" r="2078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2" name="TextBox 11">
            <a:extLst>
              <a:ext uri="{FF2B5EF4-FFF2-40B4-BE49-F238E27FC236}">
                <a16:creationId xmlns:a16="http://schemas.microsoft.com/office/drawing/2014/main" id="{C362D415-712A-91AB-B52F-B143FED78324}"/>
              </a:ext>
            </a:extLst>
          </p:cNvPr>
          <p:cNvSpPr txBox="1"/>
          <p:nvPr/>
        </p:nvSpPr>
        <p:spPr>
          <a:xfrm>
            <a:off x="643468" y="1722922"/>
            <a:ext cx="5319318" cy="4801314"/>
          </a:xfrm>
          <a:prstGeom prst="rect">
            <a:avLst/>
          </a:prstGeom>
          <a:noFill/>
        </p:spPr>
        <p:txBody>
          <a:bodyPr wrap="square" rtlCol="0">
            <a:spAutoFit/>
          </a:bodyPr>
          <a:lstStyle/>
          <a:p>
            <a:pPr>
              <a:lnSpc>
                <a:spcPct val="150000"/>
              </a:lnSpc>
            </a:pPr>
            <a:r>
              <a:rPr lang="en-GB" sz="2800" dirty="0"/>
              <a:t>How to prepare:</a:t>
            </a:r>
          </a:p>
          <a:p>
            <a:pPr marL="285750" indent="-285750">
              <a:lnSpc>
                <a:spcPct val="150000"/>
              </a:lnSpc>
              <a:buFont typeface="Arial" panose="020B0604020202020204" pitchFamily="34" charset="0"/>
              <a:buChar char="•"/>
            </a:pPr>
            <a:r>
              <a:rPr lang="en-GB" sz="2800" dirty="0"/>
              <a:t>Revise plot</a:t>
            </a:r>
          </a:p>
          <a:p>
            <a:pPr marL="285750" indent="-285750">
              <a:lnSpc>
                <a:spcPct val="150000"/>
              </a:lnSpc>
              <a:buFont typeface="Arial" panose="020B0604020202020204" pitchFamily="34" charset="0"/>
              <a:buChar char="•"/>
            </a:pPr>
            <a:r>
              <a:rPr lang="en-GB" sz="2800" dirty="0"/>
              <a:t>Revise characters</a:t>
            </a:r>
          </a:p>
          <a:p>
            <a:pPr marL="285750" indent="-285750">
              <a:lnSpc>
                <a:spcPct val="150000"/>
              </a:lnSpc>
              <a:buFont typeface="Arial" panose="020B0604020202020204" pitchFamily="34" charset="0"/>
              <a:buChar char="•"/>
            </a:pPr>
            <a:r>
              <a:rPr lang="en-GB" sz="2800" dirty="0"/>
              <a:t>Revise themes</a:t>
            </a:r>
          </a:p>
          <a:p>
            <a:pPr marL="285750" indent="-285750">
              <a:lnSpc>
                <a:spcPct val="150000"/>
              </a:lnSpc>
              <a:buFont typeface="Arial" panose="020B0604020202020204" pitchFamily="34" charset="0"/>
              <a:buChar char="•"/>
            </a:pPr>
            <a:r>
              <a:rPr lang="en-GB" sz="2800" dirty="0"/>
              <a:t>Revise context</a:t>
            </a:r>
          </a:p>
          <a:p>
            <a:pPr marL="285750" indent="-285750">
              <a:lnSpc>
                <a:spcPct val="150000"/>
              </a:lnSpc>
              <a:buFont typeface="Arial" panose="020B0604020202020204" pitchFamily="34" charset="0"/>
              <a:buChar char="•"/>
            </a:pPr>
            <a:r>
              <a:rPr lang="en-GB" sz="2800" dirty="0"/>
              <a:t>Revise key quotations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13104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D39DAB-6ACE-4665-8E48-8AAACE4BD28E}"/>
              </a:ext>
            </a:extLst>
          </p:cNvPr>
          <p:cNvSpPr txBox="1"/>
          <p:nvPr/>
        </p:nvSpPr>
        <p:spPr>
          <a:xfrm>
            <a:off x="1853978" y="332657"/>
            <a:ext cx="3521942" cy="461665"/>
          </a:xfrm>
          <a:prstGeom prst="rect">
            <a:avLst/>
          </a:prstGeom>
          <a:solidFill>
            <a:schemeClr val="accent1">
              <a:lumMod val="20000"/>
              <a:lumOff val="80000"/>
            </a:schemeClr>
          </a:solidFill>
        </p:spPr>
        <p:txBody>
          <a:bodyPr wrap="square" rtlCol="0">
            <a:spAutoFit/>
          </a:bodyPr>
          <a:lstStyle/>
          <a:p>
            <a:r>
              <a:rPr lang="en-GB" sz="2400" dirty="0">
                <a:latin typeface="Candara" panose="020E0502030303020204" pitchFamily="34" charset="0"/>
              </a:rPr>
              <a:t>Starter – what is she like?</a:t>
            </a:r>
          </a:p>
        </p:txBody>
      </p:sp>
      <p:sp>
        <p:nvSpPr>
          <p:cNvPr id="6" name="TextBox 5">
            <a:extLst>
              <a:ext uri="{FF2B5EF4-FFF2-40B4-BE49-F238E27FC236}">
                <a16:creationId xmlns:a16="http://schemas.microsoft.com/office/drawing/2014/main" id="{1B94D686-B63D-4DE3-AA4F-CCCBBE77698C}"/>
              </a:ext>
            </a:extLst>
          </p:cNvPr>
          <p:cNvSpPr txBox="1"/>
          <p:nvPr/>
        </p:nvSpPr>
        <p:spPr>
          <a:xfrm>
            <a:off x="5151106" y="1721092"/>
            <a:ext cx="4248472" cy="3170099"/>
          </a:xfrm>
          <a:prstGeom prst="rect">
            <a:avLst/>
          </a:prstGeom>
          <a:noFill/>
        </p:spPr>
        <p:txBody>
          <a:bodyPr wrap="square" rtlCol="0">
            <a:spAutoFit/>
          </a:bodyPr>
          <a:lstStyle/>
          <a:p>
            <a:r>
              <a:rPr lang="en-GB" sz="20000" dirty="0"/>
              <a:t>x10</a:t>
            </a:r>
          </a:p>
        </p:txBody>
      </p:sp>
      <p:pic>
        <p:nvPicPr>
          <p:cNvPr id="3" name="Picture 2">
            <a:extLst>
              <a:ext uri="{FF2B5EF4-FFF2-40B4-BE49-F238E27FC236}">
                <a16:creationId xmlns:a16="http://schemas.microsoft.com/office/drawing/2014/main" id="{31D05D8F-0756-47C0-B7BA-5B5D74746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090" y="1479038"/>
            <a:ext cx="3267075" cy="3272383"/>
          </a:xfrm>
          <a:prstGeom prst="rect">
            <a:avLst/>
          </a:prstGeom>
        </p:spPr>
      </p:pic>
    </p:spTree>
    <p:extLst>
      <p:ext uri="{BB962C8B-B14F-4D97-AF65-F5344CB8AC3E}">
        <p14:creationId xmlns:p14="http://schemas.microsoft.com/office/powerpoint/2010/main" val="1331844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060" y="2348881"/>
            <a:ext cx="1675367" cy="251762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409">
            <a:off x="3028353" y="3442379"/>
            <a:ext cx="2154061" cy="1792006"/>
          </a:xfrm>
          <a:prstGeom prst="rect">
            <a:avLst/>
          </a:prstGeom>
        </p:spPr>
      </p:pic>
      <p:sp>
        <p:nvSpPr>
          <p:cNvPr id="10" name="TextBox 9">
            <a:extLst>
              <a:ext uri="{FF2B5EF4-FFF2-40B4-BE49-F238E27FC236}">
                <a16:creationId xmlns:a16="http://schemas.microsoft.com/office/drawing/2014/main" id="{DC9C7B39-2066-44A7-BEEA-3F26D1734CB5}"/>
              </a:ext>
            </a:extLst>
          </p:cNvPr>
          <p:cNvSpPr txBox="1"/>
          <p:nvPr/>
        </p:nvSpPr>
        <p:spPr>
          <a:xfrm>
            <a:off x="1775520" y="116633"/>
            <a:ext cx="4176464" cy="461665"/>
          </a:xfrm>
          <a:prstGeom prst="rect">
            <a:avLst/>
          </a:prstGeom>
          <a:solidFill>
            <a:schemeClr val="accent2">
              <a:lumMod val="20000"/>
              <a:lumOff val="80000"/>
            </a:schemeClr>
          </a:solidFill>
        </p:spPr>
        <p:txBody>
          <a:bodyPr wrap="square" rtlCol="0">
            <a:spAutoFit/>
          </a:bodyPr>
          <a:lstStyle/>
          <a:p>
            <a:r>
              <a:rPr lang="en-US" sz="2400" dirty="0">
                <a:latin typeface="Candara" panose="020E0502030303020204" pitchFamily="34" charset="0"/>
              </a:rPr>
              <a:t>Looking back – key quotations</a:t>
            </a:r>
            <a:endParaRPr lang="en-GB" sz="2400" dirty="0">
              <a:latin typeface="Candara" panose="020E0502030303020204" pitchFamily="34" charset="0"/>
            </a:endParaRPr>
          </a:p>
        </p:txBody>
      </p:sp>
      <p:pic>
        <p:nvPicPr>
          <p:cNvPr id="16" name="Picture 15">
            <a:extLst>
              <a:ext uri="{FF2B5EF4-FFF2-40B4-BE49-F238E27FC236}">
                <a16:creationId xmlns:a16="http://schemas.microsoft.com/office/drawing/2014/main" id="{E284EC39-9C6E-4A8E-AC30-55A1E7568E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2305" y="116633"/>
            <a:ext cx="1427757" cy="1728192"/>
          </a:xfrm>
          <a:prstGeom prst="rect">
            <a:avLst/>
          </a:prstGeom>
        </p:spPr>
      </p:pic>
      <p:pic>
        <p:nvPicPr>
          <p:cNvPr id="17" name="Picture 16">
            <a:extLst>
              <a:ext uri="{FF2B5EF4-FFF2-40B4-BE49-F238E27FC236}">
                <a16:creationId xmlns:a16="http://schemas.microsoft.com/office/drawing/2014/main" id="{7E9A28AE-505C-4E19-803C-31F04AF8DA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0136" y="2926675"/>
            <a:ext cx="2753138" cy="2753138"/>
          </a:xfrm>
          <a:prstGeom prst="rect">
            <a:avLst/>
          </a:prstGeom>
        </p:spPr>
      </p:pic>
      <p:sp>
        <p:nvSpPr>
          <p:cNvPr id="2" name="TextBox 1">
            <a:extLst>
              <a:ext uri="{FF2B5EF4-FFF2-40B4-BE49-F238E27FC236}">
                <a16:creationId xmlns:a16="http://schemas.microsoft.com/office/drawing/2014/main" id="{8B870B78-235B-4289-8561-5D2BD5E64C9D}"/>
              </a:ext>
            </a:extLst>
          </p:cNvPr>
          <p:cNvSpPr txBox="1"/>
          <p:nvPr/>
        </p:nvSpPr>
        <p:spPr>
          <a:xfrm>
            <a:off x="3538570" y="1877448"/>
            <a:ext cx="325183" cy="584775"/>
          </a:xfrm>
          <a:prstGeom prst="rect">
            <a:avLst/>
          </a:prstGeom>
          <a:noFill/>
        </p:spPr>
        <p:txBody>
          <a:bodyPr wrap="square" rtlCol="0">
            <a:spAutoFit/>
          </a:bodyPr>
          <a:lstStyle/>
          <a:p>
            <a:r>
              <a:rPr lang="en-US" sz="3200" b="1" dirty="0"/>
              <a:t>1</a:t>
            </a:r>
            <a:endParaRPr lang="en-GB" sz="3200" b="1" dirty="0"/>
          </a:p>
        </p:txBody>
      </p:sp>
      <p:sp>
        <p:nvSpPr>
          <p:cNvPr id="11" name="TextBox 10">
            <a:extLst>
              <a:ext uri="{FF2B5EF4-FFF2-40B4-BE49-F238E27FC236}">
                <a16:creationId xmlns:a16="http://schemas.microsoft.com/office/drawing/2014/main" id="{E0953850-EAC5-4F6C-90AD-828317400DC9}"/>
              </a:ext>
            </a:extLst>
          </p:cNvPr>
          <p:cNvSpPr txBox="1"/>
          <p:nvPr/>
        </p:nvSpPr>
        <p:spPr>
          <a:xfrm>
            <a:off x="7579118" y="1877448"/>
            <a:ext cx="535459" cy="584775"/>
          </a:xfrm>
          <a:prstGeom prst="rect">
            <a:avLst/>
          </a:prstGeom>
          <a:noFill/>
        </p:spPr>
        <p:txBody>
          <a:bodyPr wrap="square" rtlCol="0">
            <a:spAutoFit/>
          </a:bodyPr>
          <a:lstStyle/>
          <a:p>
            <a:r>
              <a:rPr lang="en-US" sz="3200" b="1" dirty="0"/>
              <a:t>2</a:t>
            </a:r>
            <a:endParaRPr lang="en-GB" sz="3200" b="1" dirty="0"/>
          </a:p>
        </p:txBody>
      </p:sp>
    </p:spTree>
    <p:extLst>
      <p:ext uri="{BB962C8B-B14F-4D97-AF65-F5344CB8AC3E}">
        <p14:creationId xmlns:p14="http://schemas.microsoft.com/office/powerpoint/2010/main" val="2742635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003" y="2494976"/>
            <a:ext cx="2940972" cy="22142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684" y="2210920"/>
            <a:ext cx="2808312" cy="4563506"/>
          </a:xfrm>
          <a:prstGeom prst="rect">
            <a:avLst/>
          </a:prstGeom>
        </p:spPr>
      </p:pic>
      <p:sp>
        <p:nvSpPr>
          <p:cNvPr id="2" name="TextBox 1">
            <a:extLst>
              <a:ext uri="{FF2B5EF4-FFF2-40B4-BE49-F238E27FC236}">
                <a16:creationId xmlns:a16="http://schemas.microsoft.com/office/drawing/2014/main" id="{007C1379-17D6-434E-BA80-F81C0DBD33F3}"/>
              </a:ext>
            </a:extLst>
          </p:cNvPr>
          <p:cNvSpPr txBox="1"/>
          <p:nvPr/>
        </p:nvSpPr>
        <p:spPr>
          <a:xfrm>
            <a:off x="1751232" y="260649"/>
            <a:ext cx="4200752" cy="461665"/>
          </a:xfrm>
          <a:prstGeom prst="rect">
            <a:avLst/>
          </a:prstGeom>
          <a:solidFill>
            <a:schemeClr val="accent2">
              <a:lumMod val="20000"/>
              <a:lumOff val="80000"/>
            </a:schemeClr>
          </a:solidFill>
        </p:spPr>
        <p:txBody>
          <a:bodyPr wrap="square" rtlCol="0">
            <a:spAutoFit/>
          </a:bodyPr>
          <a:lstStyle/>
          <a:p>
            <a:r>
              <a:rPr lang="en-US" sz="2400" dirty="0">
                <a:latin typeface="Candara" panose="020E0502030303020204" pitchFamily="34" charset="0"/>
              </a:rPr>
              <a:t>Looking back – key quotations</a:t>
            </a:r>
            <a:endParaRPr lang="en-GB" sz="2400" dirty="0">
              <a:latin typeface="Candara" panose="020E0502030303020204" pitchFamily="34" charset="0"/>
            </a:endParaRPr>
          </a:p>
        </p:txBody>
      </p:sp>
      <p:pic>
        <p:nvPicPr>
          <p:cNvPr id="6" name="Picture 5">
            <a:extLst>
              <a:ext uri="{FF2B5EF4-FFF2-40B4-BE49-F238E27FC236}">
                <a16:creationId xmlns:a16="http://schemas.microsoft.com/office/drawing/2014/main" id="{01EFF50E-2E12-4A9C-A5BF-C01CDB045A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2994" y="13742"/>
            <a:ext cx="1020860" cy="1494392"/>
          </a:xfrm>
          <a:prstGeom prst="rect">
            <a:avLst/>
          </a:prstGeom>
        </p:spPr>
      </p:pic>
      <p:sp>
        <p:nvSpPr>
          <p:cNvPr id="7" name="TextBox 6">
            <a:extLst>
              <a:ext uri="{FF2B5EF4-FFF2-40B4-BE49-F238E27FC236}">
                <a16:creationId xmlns:a16="http://schemas.microsoft.com/office/drawing/2014/main" id="{5DDB6684-90C3-4C4F-8E71-DDC9611AB25D}"/>
              </a:ext>
            </a:extLst>
          </p:cNvPr>
          <p:cNvSpPr txBox="1"/>
          <p:nvPr/>
        </p:nvSpPr>
        <p:spPr>
          <a:xfrm>
            <a:off x="3431704" y="1800226"/>
            <a:ext cx="535459" cy="584775"/>
          </a:xfrm>
          <a:prstGeom prst="rect">
            <a:avLst/>
          </a:prstGeom>
          <a:noFill/>
        </p:spPr>
        <p:txBody>
          <a:bodyPr wrap="square" rtlCol="0">
            <a:spAutoFit/>
          </a:bodyPr>
          <a:lstStyle/>
          <a:p>
            <a:r>
              <a:rPr lang="en-US" sz="3200" b="1" dirty="0"/>
              <a:t>3</a:t>
            </a:r>
            <a:endParaRPr lang="en-GB" sz="3200" b="1" dirty="0"/>
          </a:p>
        </p:txBody>
      </p:sp>
      <p:sp>
        <p:nvSpPr>
          <p:cNvPr id="8" name="TextBox 7">
            <a:extLst>
              <a:ext uri="{FF2B5EF4-FFF2-40B4-BE49-F238E27FC236}">
                <a16:creationId xmlns:a16="http://schemas.microsoft.com/office/drawing/2014/main" id="{F2CA8DAA-4185-4913-82D0-C4044951E552}"/>
              </a:ext>
            </a:extLst>
          </p:cNvPr>
          <p:cNvSpPr txBox="1"/>
          <p:nvPr/>
        </p:nvSpPr>
        <p:spPr>
          <a:xfrm>
            <a:off x="8210526" y="1800225"/>
            <a:ext cx="535459" cy="584775"/>
          </a:xfrm>
          <a:prstGeom prst="rect">
            <a:avLst/>
          </a:prstGeom>
          <a:noFill/>
        </p:spPr>
        <p:txBody>
          <a:bodyPr wrap="square" rtlCol="0">
            <a:spAutoFit/>
          </a:bodyPr>
          <a:lstStyle/>
          <a:p>
            <a:r>
              <a:rPr lang="en-US" sz="3200" b="1" dirty="0"/>
              <a:t>4</a:t>
            </a:r>
            <a:endParaRPr lang="en-GB" sz="3200" b="1" dirty="0"/>
          </a:p>
        </p:txBody>
      </p:sp>
    </p:spTree>
    <p:extLst>
      <p:ext uri="{BB962C8B-B14F-4D97-AF65-F5344CB8AC3E}">
        <p14:creationId xmlns:p14="http://schemas.microsoft.com/office/powerpoint/2010/main" val="2350043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550" y="2418733"/>
            <a:ext cx="3803225" cy="2149649"/>
          </a:xfrm>
          <a:prstGeom prst="rect">
            <a:avLst/>
          </a:prstGeom>
        </p:spPr>
      </p:pic>
      <p:sp>
        <p:nvSpPr>
          <p:cNvPr id="16" name="TextBox 15">
            <a:extLst>
              <a:ext uri="{FF2B5EF4-FFF2-40B4-BE49-F238E27FC236}">
                <a16:creationId xmlns:a16="http://schemas.microsoft.com/office/drawing/2014/main" id="{9906F914-3750-4430-9DC0-E7EF6CC98135}"/>
              </a:ext>
            </a:extLst>
          </p:cNvPr>
          <p:cNvSpPr txBox="1"/>
          <p:nvPr/>
        </p:nvSpPr>
        <p:spPr>
          <a:xfrm>
            <a:off x="1703512" y="188641"/>
            <a:ext cx="4248472" cy="461665"/>
          </a:xfrm>
          <a:prstGeom prst="rect">
            <a:avLst/>
          </a:prstGeom>
          <a:solidFill>
            <a:schemeClr val="accent2">
              <a:lumMod val="20000"/>
              <a:lumOff val="80000"/>
            </a:schemeClr>
          </a:solidFill>
        </p:spPr>
        <p:txBody>
          <a:bodyPr wrap="square" rtlCol="0">
            <a:spAutoFit/>
          </a:bodyPr>
          <a:lstStyle/>
          <a:p>
            <a:r>
              <a:rPr lang="en-US" sz="2400" dirty="0">
                <a:latin typeface="Candara" panose="020E0502030303020204" pitchFamily="34" charset="0"/>
              </a:rPr>
              <a:t>Looking back – key quotations</a:t>
            </a:r>
            <a:endParaRPr lang="en-GB" sz="2400" dirty="0">
              <a:latin typeface="Candara" panose="020E0502030303020204" pitchFamily="34" charset="0"/>
            </a:endParaRPr>
          </a:p>
        </p:txBody>
      </p:sp>
      <p:pic>
        <p:nvPicPr>
          <p:cNvPr id="17" name="Picture 16">
            <a:extLst>
              <a:ext uri="{FF2B5EF4-FFF2-40B4-BE49-F238E27FC236}">
                <a16:creationId xmlns:a16="http://schemas.microsoft.com/office/drawing/2014/main" id="{37F57BD6-7DBE-4AF0-BC28-172B6B4CB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9332" y="33893"/>
            <a:ext cx="1020860" cy="1494392"/>
          </a:xfrm>
          <a:prstGeom prst="rect">
            <a:avLst/>
          </a:prstGeom>
        </p:spPr>
      </p:pic>
      <p:pic>
        <p:nvPicPr>
          <p:cNvPr id="18" name="Picture 17">
            <a:extLst>
              <a:ext uri="{FF2B5EF4-FFF2-40B4-BE49-F238E27FC236}">
                <a16:creationId xmlns:a16="http://schemas.microsoft.com/office/drawing/2014/main" id="{8A86CA26-A348-4C10-81AF-6F17269363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092" y="2618923"/>
            <a:ext cx="2601362" cy="2412762"/>
          </a:xfrm>
          <a:prstGeom prst="rect">
            <a:avLst/>
          </a:prstGeom>
        </p:spPr>
      </p:pic>
      <p:sp>
        <p:nvSpPr>
          <p:cNvPr id="6" name="TextBox 5">
            <a:extLst>
              <a:ext uri="{FF2B5EF4-FFF2-40B4-BE49-F238E27FC236}">
                <a16:creationId xmlns:a16="http://schemas.microsoft.com/office/drawing/2014/main" id="{C94A1940-5F97-456E-A823-C1F903D8E55C}"/>
              </a:ext>
            </a:extLst>
          </p:cNvPr>
          <p:cNvSpPr txBox="1"/>
          <p:nvPr/>
        </p:nvSpPr>
        <p:spPr>
          <a:xfrm>
            <a:off x="3431704" y="1800226"/>
            <a:ext cx="535459" cy="584775"/>
          </a:xfrm>
          <a:prstGeom prst="rect">
            <a:avLst/>
          </a:prstGeom>
          <a:noFill/>
        </p:spPr>
        <p:txBody>
          <a:bodyPr wrap="square" rtlCol="0">
            <a:spAutoFit/>
          </a:bodyPr>
          <a:lstStyle/>
          <a:p>
            <a:r>
              <a:rPr lang="en-US" sz="3200" b="1" dirty="0"/>
              <a:t>5</a:t>
            </a:r>
            <a:endParaRPr lang="en-GB" sz="3200" b="1" dirty="0"/>
          </a:p>
        </p:txBody>
      </p:sp>
      <p:sp>
        <p:nvSpPr>
          <p:cNvPr id="7" name="TextBox 6">
            <a:extLst>
              <a:ext uri="{FF2B5EF4-FFF2-40B4-BE49-F238E27FC236}">
                <a16:creationId xmlns:a16="http://schemas.microsoft.com/office/drawing/2014/main" id="{D01B617D-3909-4352-A1C9-C9D935550B4C}"/>
              </a:ext>
            </a:extLst>
          </p:cNvPr>
          <p:cNvSpPr txBox="1"/>
          <p:nvPr/>
        </p:nvSpPr>
        <p:spPr>
          <a:xfrm>
            <a:off x="8238012" y="1833958"/>
            <a:ext cx="535459" cy="584775"/>
          </a:xfrm>
          <a:prstGeom prst="rect">
            <a:avLst/>
          </a:prstGeom>
          <a:noFill/>
        </p:spPr>
        <p:txBody>
          <a:bodyPr wrap="square" rtlCol="0">
            <a:spAutoFit/>
          </a:bodyPr>
          <a:lstStyle/>
          <a:p>
            <a:r>
              <a:rPr lang="en-US" sz="3200" b="1" dirty="0"/>
              <a:t>6</a:t>
            </a:r>
            <a:endParaRPr lang="en-GB" sz="3200" b="1" dirty="0"/>
          </a:p>
        </p:txBody>
      </p:sp>
    </p:spTree>
    <p:extLst>
      <p:ext uri="{BB962C8B-B14F-4D97-AF65-F5344CB8AC3E}">
        <p14:creationId xmlns:p14="http://schemas.microsoft.com/office/powerpoint/2010/main" val="2398710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791" y="950032"/>
            <a:ext cx="5833873" cy="3831818"/>
          </a:xfrm>
          <a:prstGeom prst="rect">
            <a:avLst/>
          </a:prstGeom>
          <a:noFill/>
          <a:ln w="28575">
            <a:solidFill>
              <a:schemeClr val="tx1"/>
            </a:solidFill>
          </a:ln>
        </p:spPr>
        <p:txBody>
          <a:bodyPr wrap="square" rtlCol="0">
            <a:spAutoFit/>
          </a:bodyPr>
          <a:lstStyle/>
          <a:p>
            <a:r>
              <a:rPr lang="en-GB" sz="900" b="1" u="sng" dirty="0">
                <a:latin typeface="Candara" panose="020E0502030303020204" pitchFamily="34" charset="0"/>
              </a:rPr>
              <a:t>What do we know about this character?</a:t>
            </a:r>
            <a:endParaRPr lang="en-GB" sz="900" b="1" dirty="0">
              <a:latin typeface="Candara" panose="020E0502030303020204" pitchFamily="34" charset="0"/>
            </a:endParaRPr>
          </a:p>
          <a:p>
            <a:endParaRPr lang="en-GB" sz="900" b="1" dirty="0">
              <a:latin typeface="Candara" panose="020E0502030303020204" pitchFamily="34" charset="0"/>
            </a:endParaRPr>
          </a:p>
          <a:p>
            <a:pPr marL="285750" indent="-285750">
              <a:buFont typeface="Wingdings" panose="05000000000000000000" pitchFamily="2" charset="2"/>
              <a:buChar char="ü"/>
            </a:pPr>
            <a:r>
              <a:rPr lang="en-GB" sz="900" dirty="0">
                <a:latin typeface="Candara" panose="020E0502030303020204" pitchFamily="34" charset="0"/>
              </a:rPr>
              <a:t>A loyal and loving wife</a:t>
            </a:r>
          </a:p>
          <a:p>
            <a:pPr marL="285750" indent="-285750">
              <a:buFont typeface="Wingdings" panose="05000000000000000000" pitchFamily="2" charset="2"/>
              <a:buChar char="ü"/>
            </a:pPr>
            <a:endParaRPr lang="en-GB" sz="900" dirty="0">
              <a:latin typeface="Candara" panose="020E0502030303020204" pitchFamily="34" charset="0"/>
            </a:endParaRPr>
          </a:p>
          <a:p>
            <a:pPr marL="285750" indent="-285750">
              <a:buFont typeface="Wingdings" panose="05000000000000000000" pitchFamily="2" charset="2"/>
              <a:buChar char="ü"/>
            </a:pPr>
            <a:r>
              <a:rPr lang="en-GB" sz="900" dirty="0">
                <a:latin typeface="Candara" panose="020E0502030303020204" pitchFamily="34" charset="0"/>
              </a:rPr>
              <a:t>She is strong and almost…………….</a:t>
            </a:r>
          </a:p>
          <a:p>
            <a:pPr marL="285750" indent="-285750">
              <a:buFont typeface="Wingdings" panose="05000000000000000000" pitchFamily="2" charset="2"/>
              <a:buChar char="ü"/>
            </a:pPr>
            <a:endParaRPr lang="en-GB" sz="900" dirty="0">
              <a:latin typeface="Candara" panose="020E0502030303020204" pitchFamily="34" charset="0"/>
            </a:endParaRPr>
          </a:p>
          <a:p>
            <a:pPr marL="285750" indent="-285750">
              <a:buFont typeface="Wingdings" panose="05000000000000000000" pitchFamily="2" charset="2"/>
              <a:buChar char="ü"/>
            </a:pPr>
            <a:r>
              <a:rPr lang="en-GB" sz="900" dirty="0">
                <a:latin typeface="Candara" panose="020E0502030303020204" pitchFamily="34" charset="0"/>
              </a:rPr>
              <a:t>Ambitious and wants to take ……………….as soon as she hears about the witches’ prophecy</a:t>
            </a:r>
          </a:p>
          <a:p>
            <a:pPr marL="285750" indent="-285750">
              <a:buFont typeface="Wingdings" panose="05000000000000000000" pitchFamily="2" charset="2"/>
              <a:buChar char="ü"/>
            </a:pPr>
            <a:endParaRPr lang="en-GB" sz="900" dirty="0">
              <a:latin typeface="Candara" panose="020E0502030303020204" pitchFamily="34" charset="0"/>
            </a:endParaRPr>
          </a:p>
          <a:p>
            <a:pPr marL="285750" indent="-285750">
              <a:buFont typeface="Wingdings" panose="05000000000000000000" pitchFamily="2" charset="2"/>
              <a:buChar char="ü"/>
            </a:pPr>
            <a:r>
              <a:rPr lang="en-GB" sz="900" dirty="0">
                <a:latin typeface="Candara" panose="020E0502030303020204" pitchFamily="34" charset="0"/>
              </a:rPr>
              <a:t>Could be considered ……………as she immediately thinks of killing Duncan</a:t>
            </a:r>
          </a:p>
          <a:p>
            <a:pPr marL="285750" indent="-285750">
              <a:buFont typeface="Wingdings" panose="05000000000000000000" pitchFamily="2" charset="2"/>
              <a:buChar char="ü"/>
            </a:pPr>
            <a:endParaRPr lang="en-GB" sz="900" dirty="0">
              <a:latin typeface="Candara" panose="020E0502030303020204" pitchFamily="34" charset="0"/>
            </a:endParaRPr>
          </a:p>
          <a:p>
            <a:pPr marL="285750" indent="-285750">
              <a:buFont typeface="Wingdings" panose="05000000000000000000" pitchFamily="2" charset="2"/>
              <a:buChar char="ü"/>
            </a:pPr>
            <a:r>
              <a:rPr lang="en-GB" sz="900" dirty="0">
                <a:latin typeface="Candara" panose="020E0502030303020204" pitchFamily="34" charset="0"/>
              </a:rPr>
              <a:t>She ……………………Macbeth and convinces him he should kill the king</a:t>
            </a:r>
          </a:p>
          <a:p>
            <a:pPr marL="285750" indent="-285750">
              <a:buFont typeface="Wingdings" panose="05000000000000000000" pitchFamily="2" charset="2"/>
              <a:buChar char="ü"/>
            </a:pPr>
            <a:endParaRPr lang="en-GB" sz="900" dirty="0">
              <a:latin typeface="Candara" panose="020E0502030303020204" pitchFamily="34" charset="0"/>
            </a:endParaRPr>
          </a:p>
          <a:p>
            <a:pPr marL="285750" indent="-285750">
              <a:buFont typeface="Wingdings" panose="05000000000000000000" pitchFamily="2" charset="2"/>
              <a:buChar char="ü"/>
            </a:pPr>
            <a:r>
              <a:rPr lang="en-GB" sz="900" dirty="0">
                <a:latin typeface="Candara" panose="020E0502030303020204" pitchFamily="34" charset="0"/>
              </a:rPr>
              <a:t>Plans and ………….the murder</a:t>
            </a:r>
          </a:p>
          <a:p>
            <a:pPr marL="285750" indent="-285750">
              <a:buFont typeface="Wingdings" panose="05000000000000000000" pitchFamily="2" charset="2"/>
              <a:buChar char="ü"/>
            </a:pPr>
            <a:endParaRPr lang="en-GB" sz="900" dirty="0">
              <a:latin typeface="Candara" panose="020E0502030303020204" pitchFamily="34" charset="0"/>
            </a:endParaRPr>
          </a:p>
          <a:p>
            <a:pPr marL="285750" indent="-285750">
              <a:buFont typeface="Wingdings" panose="05000000000000000000" pitchFamily="2" charset="2"/>
              <a:buChar char="ü"/>
            </a:pPr>
            <a:r>
              <a:rPr lang="en-GB" sz="900" dirty="0">
                <a:latin typeface="Candara" panose="020E0502030303020204" pitchFamily="34" charset="0"/>
              </a:rPr>
              <a:t>Steps in when Macbeth cannot take the daggers back claiming she is not frightened of having……………on her hands</a:t>
            </a:r>
          </a:p>
          <a:p>
            <a:pPr marL="285750" indent="-285750">
              <a:buFont typeface="Wingdings" panose="05000000000000000000" pitchFamily="2" charset="2"/>
              <a:buChar char="ü"/>
            </a:pPr>
            <a:endParaRPr lang="en-GB" sz="900" dirty="0">
              <a:latin typeface="Candara" panose="020E0502030303020204" pitchFamily="34" charset="0"/>
            </a:endParaRPr>
          </a:p>
          <a:p>
            <a:pPr marL="285750" indent="-285750">
              <a:buFont typeface="Wingdings" panose="05000000000000000000" pitchFamily="2" charset="2"/>
              <a:buChar char="ü"/>
            </a:pPr>
            <a:r>
              <a:rPr lang="en-GB" sz="900" dirty="0">
                <a:latin typeface="Candara" panose="020E0502030303020204" pitchFamily="34" charset="0"/>
              </a:rPr>
              <a:t>………………for Macbeth at the feast when he starts seeing things</a:t>
            </a:r>
          </a:p>
          <a:p>
            <a:pPr marL="285750" indent="-285750">
              <a:buFont typeface="Wingdings" panose="05000000000000000000" pitchFamily="2" charset="2"/>
              <a:buChar char="ü"/>
            </a:pPr>
            <a:endParaRPr lang="en-GB" sz="900" dirty="0">
              <a:latin typeface="Candara" panose="020E0502030303020204" pitchFamily="34" charset="0"/>
            </a:endParaRPr>
          </a:p>
          <a:p>
            <a:pPr marL="285750" indent="-285750">
              <a:buFont typeface="Wingdings" panose="05000000000000000000" pitchFamily="2" charset="2"/>
              <a:buChar char="ü"/>
            </a:pPr>
            <a:r>
              <a:rPr lang="en-GB" sz="900" dirty="0">
                <a:latin typeface="Candara" panose="020E0502030303020204" pitchFamily="34" charset="0"/>
              </a:rPr>
              <a:t>Gradually becomes more ……….from Macbeth</a:t>
            </a:r>
          </a:p>
          <a:p>
            <a:pPr marL="285750" indent="-285750">
              <a:buFont typeface="Wingdings" panose="05000000000000000000" pitchFamily="2" charset="2"/>
              <a:buChar char="ü"/>
            </a:pPr>
            <a:endParaRPr lang="en-GB" sz="900" dirty="0">
              <a:latin typeface="Candara" panose="020E0502030303020204" pitchFamily="34" charset="0"/>
            </a:endParaRPr>
          </a:p>
          <a:p>
            <a:pPr marL="285750" indent="-285750">
              <a:buFont typeface="Wingdings" panose="05000000000000000000" pitchFamily="2" charset="2"/>
              <a:buChar char="ü"/>
            </a:pPr>
            <a:r>
              <a:rPr lang="en-GB" sz="900" dirty="0">
                <a:latin typeface="Candara" panose="020E0502030303020204" pitchFamily="34" charset="0"/>
              </a:rPr>
              <a:t>Eventually starts sleepwalking and imagines she sees blood on her ………….</a:t>
            </a:r>
          </a:p>
          <a:p>
            <a:pPr marL="285750" indent="-285750">
              <a:buFont typeface="Wingdings" panose="05000000000000000000" pitchFamily="2" charset="2"/>
              <a:buChar char="ü"/>
            </a:pPr>
            <a:endParaRPr lang="en-GB" sz="900" dirty="0">
              <a:latin typeface="Candara" panose="020E0502030303020204" pitchFamily="34" charset="0"/>
            </a:endParaRPr>
          </a:p>
          <a:p>
            <a:pPr marL="285750" indent="-285750">
              <a:buFont typeface="Wingdings" panose="05000000000000000000" pitchFamily="2" charset="2"/>
              <a:buChar char="ü"/>
            </a:pPr>
            <a:r>
              <a:rPr lang="en-GB" sz="900" dirty="0">
                <a:latin typeface="Candara" panose="020E0502030303020204" pitchFamily="34" charset="0"/>
              </a:rPr>
              <a:t>She dies</a:t>
            </a:r>
          </a:p>
          <a:p>
            <a:endParaRPr lang="en-GB" sz="900" dirty="0">
              <a:latin typeface="Candara" panose="020E0502030303020204" pitchFamily="34" charset="0"/>
            </a:endParaRPr>
          </a:p>
          <a:p>
            <a:endParaRPr lang="en-GB" sz="900" b="1" dirty="0">
              <a:latin typeface="Candara" panose="020E0502030303020204" pitchFamily="34" charset="0"/>
            </a:endParaRPr>
          </a:p>
          <a:p>
            <a:r>
              <a:rPr lang="en-GB" sz="900" b="1" dirty="0">
                <a:latin typeface="Candara" panose="020E0502030303020204" pitchFamily="34" charset="0"/>
              </a:rPr>
              <a:t>Distant     masculine     evil     hands     covers     charge     manipulates   arranges     blood</a:t>
            </a:r>
          </a:p>
        </p:txBody>
      </p:sp>
      <p:sp>
        <p:nvSpPr>
          <p:cNvPr id="11" name="TextBox 10"/>
          <p:cNvSpPr txBox="1"/>
          <p:nvPr/>
        </p:nvSpPr>
        <p:spPr>
          <a:xfrm>
            <a:off x="6605479" y="41474"/>
            <a:ext cx="5334730" cy="2862322"/>
          </a:xfrm>
          <a:prstGeom prst="rect">
            <a:avLst/>
          </a:prstGeom>
          <a:noFill/>
          <a:ln w="28575">
            <a:solidFill>
              <a:schemeClr val="tx1"/>
            </a:solidFill>
          </a:ln>
        </p:spPr>
        <p:txBody>
          <a:bodyPr wrap="square" rtlCol="0">
            <a:spAutoFit/>
          </a:bodyPr>
          <a:lstStyle/>
          <a:p>
            <a:r>
              <a:rPr lang="en-GB" sz="900" b="1" u="sng" dirty="0">
                <a:latin typeface="Candara" panose="020E0502030303020204" pitchFamily="34" charset="0"/>
              </a:rPr>
              <a:t>When does he appear in the play?</a:t>
            </a:r>
          </a:p>
          <a:p>
            <a:endParaRPr lang="en-GB" sz="900" b="1" dirty="0">
              <a:latin typeface="Candara" panose="020E0502030303020204" pitchFamily="34" charset="0"/>
            </a:endParaRPr>
          </a:p>
          <a:p>
            <a:pPr marL="285750" indent="-285750">
              <a:buFont typeface="Wingdings" panose="05000000000000000000" pitchFamily="2" charset="2"/>
              <a:buChar char="q"/>
            </a:pPr>
            <a:r>
              <a:rPr lang="en-GB" sz="900" dirty="0">
                <a:latin typeface="Candara" panose="020E0502030303020204" pitchFamily="34" charset="0"/>
              </a:rPr>
              <a:t>Act 1, scene 5 – …………. a letter from Macbeth and decides the king must die</a:t>
            </a:r>
          </a:p>
          <a:p>
            <a:pPr marL="285750" indent="-285750">
              <a:buFont typeface="Wingdings" panose="05000000000000000000" pitchFamily="2" charset="2"/>
              <a:buChar char="q"/>
            </a:pPr>
            <a:endParaRPr lang="en-GB" sz="900" dirty="0">
              <a:latin typeface="Candara" panose="020E0502030303020204" pitchFamily="34" charset="0"/>
            </a:endParaRPr>
          </a:p>
          <a:p>
            <a:pPr marL="285750" indent="-285750">
              <a:buFont typeface="Wingdings" panose="05000000000000000000" pitchFamily="2" charset="2"/>
              <a:buChar char="q"/>
            </a:pPr>
            <a:r>
              <a:rPr lang="en-GB" sz="900" dirty="0">
                <a:latin typeface="Candara" panose="020E0502030303020204" pitchFamily="34" charset="0"/>
              </a:rPr>
              <a:t>Act 1, scene 6 – welcomes Duncan warmly to the castle, showing how ……………………..she is</a:t>
            </a:r>
          </a:p>
          <a:p>
            <a:pPr marL="285750" indent="-285750">
              <a:buFont typeface="Wingdings" panose="05000000000000000000" pitchFamily="2" charset="2"/>
              <a:buChar char="q"/>
            </a:pPr>
            <a:endParaRPr lang="en-GB" sz="900" dirty="0">
              <a:latin typeface="Candara" panose="020E0502030303020204" pitchFamily="34" charset="0"/>
            </a:endParaRPr>
          </a:p>
          <a:p>
            <a:pPr marL="285750" indent="-285750">
              <a:buFont typeface="Wingdings" panose="05000000000000000000" pitchFamily="2" charset="2"/>
              <a:buChar char="q"/>
            </a:pPr>
            <a:r>
              <a:rPr lang="en-GB" sz="900" dirty="0">
                <a:latin typeface="Candara" panose="020E0502030303020204" pitchFamily="34" charset="0"/>
              </a:rPr>
              <a:t>Act 1, scene 7 – persuades a doubtful Macbeth to go ahead with the …………….</a:t>
            </a:r>
          </a:p>
          <a:p>
            <a:pPr marL="285750" indent="-285750">
              <a:buFont typeface="Wingdings" panose="05000000000000000000" pitchFamily="2" charset="2"/>
              <a:buChar char="q"/>
            </a:pPr>
            <a:endParaRPr lang="en-GB" sz="900" dirty="0">
              <a:latin typeface="Candara" panose="020E0502030303020204" pitchFamily="34" charset="0"/>
            </a:endParaRPr>
          </a:p>
          <a:p>
            <a:pPr marL="285750" indent="-285750">
              <a:buFont typeface="Wingdings" panose="05000000000000000000" pitchFamily="2" charset="2"/>
              <a:buChar char="q"/>
            </a:pPr>
            <a:r>
              <a:rPr lang="en-GB" sz="900" dirty="0">
                <a:latin typeface="Candara" panose="020E0502030303020204" pitchFamily="34" charset="0"/>
              </a:rPr>
              <a:t>Act 2, scene 2 - – takes the ……………..back to Duncan’s bedchamber when Macbeth cannot do it</a:t>
            </a:r>
          </a:p>
          <a:p>
            <a:pPr marL="285750" indent="-285750">
              <a:buFont typeface="Wingdings" panose="05000000000000000000" pitchFamily="2" charset="2"/>
              <a:buChar char="q"/>
            </a:pPr>
            <a:endParaRPr lang="en-GB" sz="900" dirty="0">
              <a:latin typeface="Candara" panose="020E0502030303020204" pitchFamily="34" charset="0"/>
            </a:endParaRPr>
          </a:p>
          <a:p>
            <a:pPr marL="285750" indent="-285750">
              <a:buFont typeface="Wingdings" panose="05000000000000000000" pitchFamily="2" charset="2"/>
              <a:buChar char="q"/>
            </a:pPr>
            <a:r>
              <a:rPr lang="en-GB" sz="900" dirty="0">
                <a:latin typeface="Candara" panose="020E0502030303020204" pitchFamily="34" charset="0"/>
              </a:rPr>
              <a:t>Act 2, scene 3 –  faints to draw attention way from……………after the murder</a:t>
            </a:r>
          </a:p>
          <a:p>
            <a:pPr marL="285750" indent="-285750">
              <a:buFont typeface="Wingdings" panose="05000000000000000000" pitchFamily="2" charset="2"/>
              <a:buChar char="q"/>
            </a:pPr>
            <a:endParaRPr lang="en-GB" sz="900" dirty="0">
              <a:latin typeface="Candara" panose="020E0502030303020204" pitchFamily="34" charset="0"/>
            </a:endParaRPr>
          </a:p>
          <a:p>
            <a:pPr marL="285750" indent="-285750">
              <a:buFont typeface="Wingdings" panose="05000000000000000000" pitchFamily="2" charset="2"/>
              <a:buChar char="q"/>
            </a:pPr>
            <a:r>
              <a:rPr lang="en-GB" sz="900" dirty="0">
                <a:latin typeface="Candara" panose="020E0502030303020204" pitchFamily="34" charset="0"/>
              </a:rPr>
              <a:t>Act 3, scene 2 – advises Macbeth to stop thinking about what he has……..</a:t>
            </a:r>
          </a:p>
          <a:p>
            <a:pPr marL="285750" indent="-285750">
              <a:buFont typeface="Wingdings" panose="05000000000000000000" pitchFamily="2" charset="2"/>
              <a:buChar char="q"/>
            </a:pPr>
            <a:endParaRPr lang="en-GB" sz="900" dirty="0">
              <a:latin typeface="Candara" panose="020E0502030303020204" pitchFamily="34" charset="0"/>
            </a:endParaRPr>
          </a:p>
          <a:p>
            <a:pPr marL="285750" indent="-285750">
              <a:buFont typeface="Wingdings" panose="05000000000000000000" pitchFamily="2" charset="2"/>
              <a:buChar char="q"/>
            </a:pPr>
            <a:r>
              <a:rPr lang="en-GB" sz="900" dirty="0">
                <a:latin typeface="Candara" panose="020E0502030303020204" pitchFamily="34" charset="0"/>
              </a:rPr>
              <a:t>Act 3, scene 4 – She has to lie to the ……………at the feast as Macbeth is acting strangely</a:t>
            </a:r>
          </a:p>
          <a:p>
            <a:pPr marL="285750" indent="-285750">
              <a:buFont typeface="Wingdings" panose="05000000000000000000" pitchFamily="2" charset="2"/>
              <a:buChar char="q"/>
            </a:pPr>
            <a:endParaRPr lang="en-GB" sz="900" dirty="0">
              <a:latin typeface="Candara" panose="020E0502030303020204" pitchFamily="34" charset="0"/>
            </a:endParaRPr>
          </a:p>
          <a:p>
            <a:pPr marL="285750" indent="-285750">
              <a:buFont typeface="Wingdings" panose="05000000000000000000" pitchFamily="2" charset="2"/>
              <a:buChar char="q"/>
            </a:pPr>
            <a:r>
              <a:rPr lang="en-GB" sz="900" dirty="0">
                <a:latin typeface="Candara" panose="020E0502030303020204" pitchFamily="34" charset="0"/>
              </a:rPr>
              <a:t>Act 5, scene 1 – is overheard talking about the murders of Duncan and Lady……………….</a:t>
            </a:r>
          </a:p>
          <a:p>
            <a:endParaRPr lang="en-GB" sz="900" b="1" dirty="0">
              <a:latin typeface="Candara" panose="020E0502030303020204" pitchFamily="34" charset="0"/>
            </a:endParaRPr>
          </a:p>
          <a:p>
            <a:endParaRPr lang="en-GB" sz="900" b="1" dirty="0">
              <a:latin typeface="Candara" panose="020E0502030303020204" pitchFamily="34" charset="0"/>
            </a:endParaRPr>
          </a:p>
          <a:p>
            <a:r>
              <a:rPr lang="en-GB" sz="900" b="1" dirty="0">
                <a:latin typeface="Candara" panose="020E0502030303020204" pitchFamily="34" charset="0"/>
              </a:rPr>
              <a:t>Macduff      Macbeth     receives     murder     done     Thanes     daggers     two-faced     </a:t>
            </a:r>
          </a:p>
        </p:txBody>
      </p:sp>
      <p:sp>
        <p:nvSpPr>
          <p:cNvPr id="12" name="TextBox 11"/>
          <p:cNvSpPr txBox="1"/>
          <p:nvPr/>
        </p:nvSpPr>
        <p:spPr>
          <a:xfrm>
            <a:off x="251791" y="4895169"/>
            <a:ext cx="5833872" cy="1615827"/>
          </a:xfrm>
          <a:prstGeom prst="rect">
            <a:avLst/>
          </a:prstGeom>
          <a:noFill/>
          <a:ln w="28575">
            <a:solidFill>
              <a:schemeClr val="tx1"/>
            </a:solidFill>
          </a:ln>
        </p:spPr>
        <p:txBody>
          <a:bodyPr wrap="square" rtlCol="0">
            <a:spAutoFit/>
          </a:bodyPr>
          <a:lstStyle/>
          <a:p>
            <a:r>
              <a:rPr lang="en-GB" sz="900" b="1" u="sng" dirty="0">
                <a:latin typeface="Candara" panose="020E0502030303020204" pitchFamily="34" charset="0"/>
              </a:rPr>
              <a:t>How does she link to theme and context?</a:t>
            </a:r>
          </a:p>
          <a:p>
            <a:endParaRPr lang="en-GB" sz="900" b="1" dirty="0">
              <a:latin typeface="Candara" panose="020E0502030303020204" pitchFamily="34" charset="0"/>
            </a:endParaRPr>
          </a:p>
          <a:p>
            <a:pPr marL="285750" indent="-285750">
              <a:buFont typeface="Wingdings" panose="05000000000000000000" pitchFamily="2" charset="2"/>
              <a:buChar char="q"/>
            </a:pPr>
            <a:r>
              <a:rPr lang="en-GB" sz="900" dirty="0">
                <a:latin typeface="Candara" panose="020E0502030303020204" pitchFamily="34" charset="0"/>
              </a:rPr>
              <a:t>Most obviously links to role of……………. as she acts in a way which a Shakespearian audience would have found shocking. She wants to lose all her traditionally feminine qualities and become more like a warrior</a:t>
            </a:r>
          </a:p>
          <a:p>
            <a:pPr marL="285750" indent="-285750">
              <a:buFont typeface="Wingdings" panose="05000000000000000000" pitchFamily="2" charset="2"/>
              <a:buChar char="q"/>
            </a:pPr>
            <a:endParaRPr lang="en-GB" sz="900" dirty="0">
              <a:latin typeface="Candara" panose="020E0502030303020204" pitchFamily="34" charset="0"/>
            </a:endParaRPr>
          </a:p>
          <a:p>
            <a:pPr marL="285750" indent="-285750">
              <a:buFont typeface="Wingdings" panose="05000000000000000000" pitchFamily="2" charset="2"/>
              <a:buChar char="q"/>
            </a:pPr>
            <a:r>
              <a:rPr lang="en-GB" sz="900" dirty="0">
                <a:latin typeface="Candara" panose="020E0502030303020204" pitchFamily="34" charset="0"/>
              </a:rPr>
              <a:t>She could be seen as another …………………. as she tries to manipulate and control her husband and carry out wicked acts. (Supernatural)</a:t>
            </a:r>
          </a:p>
          <a:p>
            <a:pPr marL="285750" indent="-285750">
              <a:buFont typeface="Wingdings" panose="05000000000000000000" pitchFamily="2" charset="2"/>
              <a:buChar char="q"/>
            </a:pPr>
            <a:endParaRPr lang="en-GB" sz="900" dirty="0">
              <a:latin typeface="Candara" panose="020E0502030303020204" pitchFamily="34" charset="0"/>
            </a:endParaRPr>
          </a:p>
          <a:p>
            <a:pPr marL="285750" indent="-285750">
              <a:buFont typeface="Wingdings" panose="05000000000000000000" pitchFamily="2" charset="2"/>
              <a:buChar char="q"/>
            </a:pPr>
            <a:r>
              <a:rPr lang="en-GB" sz="900" dirty="0">
                <a:latin typeface="Candara" panose="020E0502030303020204" pitchFamily="34" charset="0"/>
              </a:rPr>
              <a:t>She also links to the theme of ………………… as she is called a fiend-like …………at the end of the play</a:t>
            </a:r>
            <a:endParaRPr lang="en-GB" sz="900" b="1" dirty="0">
              <a:latin typeface="Candara" panose="020E0502030303020204" pitchFamily="34" charset="0"/>
            </a:endParaRPr>
          </a:p>
          <a:p>
            <a:endParaRPr lang="en-GB" sz="900" b="1" dirty="0">
              <a:latin typeface="Candara" panose="020E0502030303020204" pitchFamily="34" charset="0"/>
            </a:endParaRPr>
          </a:p>
          <a:p>
            <a:r>
              <a:rPr lang="en-GB" sz="900" b="1" dirty="0">
                <a:latin typeface="Candara" panose="020E0502030303020204" pitchFamily="34" charset="0"/>
              </a:rPr>
              <a:t>rule     women     witch     queen</a:t>
            </a:r>
          </a:p>
        </p:txBody>
      </p:sp>
      <p:sp>
        <p:nvSpPr>
          <p:cNvPr id="13" name="TextBox 12"/>
          <p:cNvSpPr txBox="1"/>
          <p:nvPr/>
        </p:nvSpPr>
        <p:spPr>
          <a:xfrm>
            <a:off x="6605478" y="3123207"/>
            <a:ext cx="5334729" cy="3693319"/>
          </a:xfrm>
          <a:prstGeom prst="rect">
            <a:avLst/>
          </a:prstGeom>
          <a:noFill/>
          <a:ln w="28575">
            <a:solidFill>
              <a:schemeClr val="tx1"/>
            </a:solidFill>
          </a:ln>
        </p:spPr>
        <p:txBody>
          <a:bodyPr wrap="square" rtlCol="0">
            <a:spAutoFit/>
          </a:bodyPr>
          <a:lstStyle/>
          <a:p>
            <a:r>
              <a:rPr lang="en-GB" sz="900" b="1" u="sng" dirty="0">
                <a:latin typeface="Candara" panose="020E0502030303020204" pitchFamily="34" charset="0"/>
              </a:rPr>
              <a:t>Important lines</a:t>
            </a:r>
          </a:p>
          <a:p>
            <a:endParaRPr lang="en-GB" sz="900" b="1" dirty="0">
              <a:latin typeface="Candara" panose="020E0502030303020204" pitchFamily="34" charset="0"/>
            </a:endParaRPr>
          </a:p>
          <a:p>
            <a:r>
              <a:rPr lang="en-GB" sz="900" i="1" dirty="0">
                <a:latin typeface="Candara" panose="020E0502030303020204" pitchFamily="34" charset="0"/>
              </a:rPr>
              <a:t>That I may pour my …………. In thine ear</a:t>
            </a:r>
          </a:p>
          <a:p>
            <a:endParaRPr lang="en-GB" sz="900" i="1" dirty="0">
              <a:latin typeface="Candara" panose="020E0502030303020204" pitchFamily="34" charset="0"/>
            </a:endParaRPr>
          </a:p>
          <a:p>
            <a:r>
              <a:rPr lang="en-GB" sz="900" i="1" dirty="0">
                <a:latin typeface="Candara" panose="020E0502030303020204" pitchFamily="34" charset="0"/>
              </a:rPr>
              <a:t>………. me here and fill me from the crown to the toe </a:t>
            </a:r>
            <a:r>
              <a:rPr lang="en-GB" sz="900" i="1" dirty="0" err="1">
                <a:latin typeface="Candara" panose="020E0502030303020204" pitchFamily="34" charset="0"/>
              </a:rPr>
              <a:t>topfull</a:t>
            </a:r>
            <a:r>
              <a:rPr lang="en-GB" sz="900" i="1" dirty="0">
                <a:latin typeface="Candara" panose="020E0502030303020204" pitchFamily="34" charset="0"/>
              </a:rPr>
              <a:t> of direst cruelty</a:t>
            </a:r>
          </a:p>
          <a:p>
            <a:endParaRPr lang="en-GB" sz="900" i="1" dirty="0">
              <a:latin typeface="Candara" panose="020E0502030303020204" pitchFamily="34" charset="0"/>
            </a:endParaRPr>
          </a:p>
          <a:p>
            <a:r>
              <a:rPr lang="en-GB" sz="900" i="1" dirty="0">
                <a:latin typeface="Candara" panose="020E0502030303020204" pitchFamily="34" charset="0"/>
              </a:rPr>
              <a:t>Look like the innocent…………… but be the serpent under ‘t</a:t>
            </a:r>
          </a:p>
          <a:p>
            <a:endParaRPr lang="en-GB" sz="900" i="1" dirty="0">
              <a:latin typeface="Candara" panose="020E0502030303020204" pitchFamily="34" charset="0"/>
            </a:endParaRPr>
          </a:p>
          <a:p>
            <a:r>
              <a:rPr lang="en-GB" sz="900" i="1" dirty="0">
                <a:latin typeface="Candara" panose="020E0502030303020204" pitchFamily="34" charset="0"/>
              </a:rPr>
              <a:t>I would while it was smiling in my face, have plucked my nipple from his boneless gums and……….the brains out </a:t>
            </a:r>
          </a:p>
          <a:p>
            <a:endParaRPr lang="en-GB" sz="900" i="1" dirty="0">
              <a:latin typeface="Candara" panose="020E0502030303020204" pitchFamily="34" charset="0"/>
            </a:endParaRPr>
          </a:p>
          <a:p>
            <a:r>
              <a:rPr lang="en-GB" sz="900" i="1" dirty="0">
                <a:latin typeface="Candara" panose="020E0502030303020204" pitchFamily="34" charset="0"/>
              </a:rPr>
              <a:t>My hands are of your ……………. but I shame to wear a heart so white</a:t>
            </a:r>
          </a:p>
          <a:p>
            <a:endParaRPr lang="en-GB" sz="900" i="1" dirty="0">
              <a:latin typeface="Candara" panose="020E0502030303020204" pitchFamily="34" charset="0"/>
            </a:endParaRPr>
          </a:p>
          <a:p>
            <a:r>
              <a:rPr lang="en-GB" sz="900" i="1" dirty="0">
                <a:latin typeface="Candara" panose="020E0502030303020204" pitchFamily="34" charset="0"/>
              </a:rPr>
              <a:t>Sleek over your ………………looks</a:t>
            </a:r>
          </a:p>
          <a:p>
            <a:endParaRPr lang="en-GB" sz="900" i="1" dirty="0">
              <a:latin typeface="Candara" panose="020E0502030303020204" pitchFamily="34" charset="0"/>
            </a:endParaRPr>
          </a:p>
          <a:p>
            <a:r>
              <a:rPr lang="en-GB" sz="900" i="1" dirty="0">
                <a:latin typeface="Candara" panose="020E0502030303020204" pitchFamily="34" charset="0"/>
              </a:rPr>
              <a:t>Are you a ………?</a:t>
            </a:r>
          </a:p>
          <a:p>
            <a:endParaRPr lang="en-GB" sz="900" i="1" dirty="0">
              <a:latin typeface="Candara" panose="020E0502030303020204" pitchFamily="34" charset="0"/>
            </a:endParaRPr>
          </a:p>
          <a:p>
            <a:r>
              <a:rPr lang="en-GB" sz="900" i="1" dirty="0">
                <a:latin typeface="Candara" panose="020E0502030303020204" pitchFamily="34" charset="0"/>
              </a:rPr>
              <a:t>What quite …………….in folly?</a:t>
            </a:r>
          </a:p>
          <a:p>
            <a:endParaRPr lang="en-GB" sz="900" i="1" dirty="0">
              <a:latin typeface="Candara" panose="020E0502030303020204" pitchFamily="34" charset="0"/>
            </a:endParaRPr>
          </a:p>
          <a:p>
            <a:r>
              <a:rPr lang="en-GB" sz="900" i="1" dirty="0">
                <a:latin typeface="Candara" panose="020E0502030303020204" pitchFamily="34" charset="0"/>
              </a:rPr>
              <a:t>Out …………spot! Out, I say!</a:t>
            </a:r>
          </a:p>
          <a:p>
            <a:endParaRPr lang="en-GB" sz="900" i="1" dirty="0">
              <a:latin typeface="Candara" panose="020E0502030303020204" pitchFamily="34" charset="0"/>
            </a:endParaRPr>
          </a:p>
          <a:p>
            <a:r>
              <a:rPr lang="en-GB" sz="900" i="1" dirty="0">
                <a:latin typeface="Candara" panose="020E0502030303020204" pitchFamily="34" charset="0"/>
              </a:rPr>
              <a:t>All the perfumes of Arabia will not …………… this little hand</a:t>
            </a:r>
          </a:p>
          <a:p>
            <a:endParaRPr lang="en-GB" sz="900" i="1" dirty="0">
              <a:latin typeface="Candara" panose="020E0502030303020204" pitchFamily="34" charset="0"/>
            </a:endParaRPr>
          </a:p>
          <a:p>
            <a:endParaRPr lang="en-GB" sz="900" i="1" dirty="0">
              <a:latin typeface="Candara" panose="020E0502030303020204" pitchFamily="34" charset="0"/>
            </a:endParaRPr>
          </a:p>
          <a:p>
            <a:r>
              <a:rPr lang="en-GB" sz="900" b="1" dirty="0">
                <a:latin typeface="Candara" panose="020E0502030303020204" pitchFamily="34" charset="0"/>
              </a:rPr>
              <a:t>Sweeten     damned     man     spirits     unsex     rugged     unmanned     colour     flower     dashed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513" y="40060"/>
            <a:ext cx="1327645" cy="796653"/>
          </a:xfrm>
          <a:prstGeom prst="rect">
            <a:avLst/>
          </a:prstGeom>
        </p:spPr>
      </p:pic>
      <p:sp>
        <p:nvSpPr>
          <p:cNvPr id="3" name="TextBox 2"/>
          <p:cNvSpPr txBox="1"/>
          <p:nvPr/>
        </p:nvSpPr>
        <p:spPr>
          <a:xfrm>
            <a:off x="3431704" y="148052"/>
            <a:ext cx="1800200" cy="369332"/>
          </a:xfrm>
          <a:prstGeom prst="rect">
            <a:avLst/>
          </a:prstGeom>
          <a:noFill/>
        </p:spPr>
        <p:txBody>
          <a:bodyPr wrap="square" rtlCol="0">
            <a:spAutoFit/>
          </a:bodyPr>
          <a:lstStyle/>
          <a:p>
            <a:r>
              <a:rPr lang="en-GB" b="1" dirty="0">
                <a:latin typeface="Candara" panose="020E0502030303020204" pitchFamily="34" charset="0"/>
              </a:rPr>
              <a:t>Lady Macbeth</a:t>
            </a:r>
          </a:p>
        </p:txBody>
      </p:sp>
    </p:spTree>
    <p:extLst>
      <p:ext uri="{BB962C8B-B14F-4D97-AF65-F5344CB8AC3E}">
        <p14:creationId xmlns:p14="http://schemas.microsoft.com/office/powerpoint/2010/main" val="2178035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3513" y="181958"/>
            <a:ext cx="8848971" cy="6494085"/>
          </a:xfrm>
          <a:prstGeom prst="rect">
            <a:avLst/>
          </a:prstGeom>
          <a:noFill/>
        </p:spPr>
        <p:txBody>
          <a:bodyPr wrap="square" rtlCol="0">
            <a:spAutoFit/>
          </a:bodyPr>
          <a:lstStyle/>
          <a:p>
            <a:r>
              <a:rPr lang="en-GB" sz="2400" dirty="0">
                <a:latin typeface="Candara" panose="020E0502030303020204" pitchFamily="34" charset="0"/>
              </a:rPr>
              <a:t>How does Shakespeare present Lady Macbeth as a strong character in this extract and the play as a whole?</a:t>
            </a:r>
          </a:p>
          <a:p>
            <a:endParaRPr lang="en-GB" sz="2400" dirty="0">
              <a:latin typeface="Candara" panose="020E0502030303020204" pitchFamily="34" charset="0"/>
            </a:endParaRPr>
          </a:p>
          <a:p>
            <a:endParaRPr lang="en-GB" sz="2400" dirty="0">
              <a:latin typeface="Candara" panose="020E0502030303020204" pitchFamily="34" charset="0"/>
            </a:endParaRPr>
          </a:p>
          <a:p>
            <a:r>
              <a:rPr lang="en-GB" sz="2000" b="1" dirty="0">
                <a:latin typeface="Candara" panose="020E0502030303020204" pitchFamily="34" charset="0"/>
              </a:rPr>
              <a:t>First part of your answer</a:t>
            </a:r>
            <a:r>
              <a:rPr lang="en-GB" sz="2000" dirty="0">
                <a:latin typeface="Candara" panose="020E0502030303020204" pitchFamily="34" charset="0"/>
              </a:rPr>
              <a:t> -	Overall explanation of the character with 					links to context and theme. Remember to 					refer to key words in the question</a:t>
            </a:r>
          </a:p>
          <a:p>
            <a:endParaRPr lang="en-GB" sz="2000" dirty="0">
              <a:latin typeface="Candara" panose="020E0502030303020204" pitchFamily="34" charset="0"/>
            </a:endParaRPr>
          </a:p>
          <a:p>
            <a:endParaRPr lang="en-GB" sz="2000" dirty="0">
              <a:latin typeface="Candara" panose="020E0502030303020204" pitchFamily="34" charset="0"/>
            </a:endParaRPr>
          </a:p>
          <a:p>
            <a:r>
              <a:rPr lang="en-GB" sz="2000" b="1" dirty="0">
                <a:latin typeface="Candara" panose="020E0502030303020204" pitchFamily="34" charset="0"/>
              </a:rPr>
              <a:t>Main part of your answer </a:t>
            </a:r>
            <a:r>
              <a:rPr lang="en-GB" sz="2000" dirty="0">
                <a:latin typeface="Candara" panose="020E0502030303020204" pitchFamily="34" charset="0"/>
              </a:rPr>
              <a:t>-	A number of PEAD /PEEEPEL paragraphs 					focusing on how the character is presented 				and the 	devices which are used –keep the 					question focus in mind and link to theme, 					context, effect on audience and use of 					language. You should refer to both the 					extract and the play as a whole</a:t>
            </a:r>
          </a:p>
          <a:p>
            <a:endParaRPr lang="en-GB" sz="2000" dirty="0">
              <a:latin typeface="Candara" panose="020E0502030303020204" pitchFamily="34" charset="0"/>
            </a:endParaRPr>
          </a:p>
          <a:p>
            <a:endParaRPr lang="en-GB" sz="2000" dirty="0">
              <a:latin typeface="Candara" panose="020E0502030303020204" pitchFamily="34" charset="0"/>
            </a:endParaRPr>
          </a:p>
          <a:p>
            <a:r>
              <a:rPr lang="en-GB" sz="2000" b="1" dirty="0">
                <a:latin typeface="Candara" panose="020E0502030303020204" pitchFamily="34" charset="0"/>
              </a:rPr>
              <a:t>Conclusion</a:t>
            </a:r>
            <a:r>
              <a:rPr lang="en-GB" sz="2000" dirty="0">
                <a:latin typeface="Candara" panose="020E0502030303020204" pitchFamily="34" charset="0"/>
              </a:rPr>
              <a:t> -			Summing up of character – how she changes 				and develops throughout the play</a:t>
            </a:r>
          </a:p>
        </p:txBody>
      </p:sp>
    </p:spTree>
    <p:extLst>
      <p:ext uri="{BB962C8B-B14F-4D97-AF65-F5344CB8AC3E}">
        <p14:creationId xmlns:p14="http://schemas.microsoft.com/office/powerpoint/2010/main" val="93209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A58C09-8626-4E7B-AD2D-DD01E90008E1}"/>
              </a:ext>
            </a:extLst>
          </p:cNvPr>
          <p:cNvSpPr txBox="1"/>
          <p:nvPr/>
        </p:nvSpPr>
        <p:spPr>
          <a:xfrm>
            <a:off x="1649760" y="548681"/>
            <a:ext cx="8892480" cy="4708981"/>
          </a:xfrm>
          <a:prstGeom prst="rect">
            <a:avLst/>
          </a:prstGeom>
          <a:noFill/>
          <a:ln w="38100">
            <a:solidFill>
              <a:schemeClr val="tx1"/>
            </a:solidFill>
          </a:ln>
        </p:spPr>
        <p:txBody>
          <a:bodyPr wrap="square" rtlCol="0">
            <a:spAutoFit/>
          </a:bodyPr>
          <a:lstStyle/>
          <a:p>
            <a:r>
              <a:rPr lang="en-GB" sz="2000" dirty="0">
                <a:latin typeface="Candara" panose="020E0502030303020204" pitchFamily="34" charset="0"/>
              </a:rPr>
              <a:t>What are you trying to do in your answer on Macbeth?</a:t>
            </a:r>
          </a:p>
          <a:p>
            <a:endParaRPr lang="en-GB" sz="2000" dirty="0">
              <a:latin typeface="Candara" panose="020E0502030303020204" pitchFamily="34" charset="0"/>
            </a:endParaRPr>
          </a:p>
          <a:p>
            <a:pPr marL="342900" indent="-342900">
              <a:buFont typeface="Wingdings" panose="05000000000000000000" pitchFamily="2" charset="2"/>
              <a:buChar char="ü"/>
            </a:pPr>
            <a:r>
              <a:rPr lang="en-GB" sz="2000" dirty="0">
                <a:latin typeface="Candara" panose="020E0502030303020204" pitchFamily="34" charset="0"/>
              </a:rPr>
              <a:t>Show that you understand how the character is presented in the extract and the play as a whole</a:t>
            </a:r>
          </a:p>
          <a:p>
            <a:pPr marL="342900" indent="-342900">
              <a:buFont typeface="Wingdings" panose="05000000000000000000" pitchFamily="2" charset="2"/>
              <a:buChar char="ü"/>
            </a:pPr>
            <a:endParaRPr lang="en-GB" sz="2000" dirty="0">
              <a:latin typeface="Candara" panose="020E0502030303020204" pitchFamily="34" charset="0"/>
            </a:endParaRPr>
          </a:p>
          <a:p>
            <a:pPr marL="342900" indent="-342900">
              <a:buFont typeface="Wingdings" panose="05000000000000000000" pitchFamily="2" charset="2"/>
              <a:buChar char="ü"/>
            </a:pPr>
            <a:r>
              <a:rPr lang="en-GB" sz="2000" dirty="0">
                <a:latin typeface="Candara" panose="020E0502030303020204" pitchFamily="34" charset="0"/>
              </a:rPr>
              <a:t>Take evidence from the extract and the play as a whole</a:t>
            </a:r>
          </a:p>
          <a:p>
            <a:pPr marL="342900" indent="-342900">
              <a:buFont typeface="Wingdings" panose="05000000000000000000" pitchFamily="2" charset="2"/>
              <a:buChar char="ü"/>
            </a:pPr>
            <a:endParaRPr lang="en-GB" sz="2000" dirty="0">
              <a:latin typeface="Candara" panose="020E0502030303020204" pitchFamily="34" charset="0"/>
            </a:endParaRPr>
          </a:p>
          <a:p>
            <a:pPr marL="342900" indent="-342900">
              <a:buFont typeface="Wingdings" panose="05000000000000000000" pitchFamily="2" charset="2"/>
              <a:buChar char="ü"/>
            </a:pPr>
            <a:r>
              <a:rPr lang="en-GB" sz="2000" dirty="0">
                <a:latin typeface="Candara" panose="020E0502030303020204" pitchFamily="34" charset="0"/>
              </a:rPr>
              <a:t>Explain what this language means</a:t>
            </a:r>
          </a:p>
          <a:p>
            <a:pPr marL="342900" indent="-342900">
              <a:buFont typeface="Wingdings" panose="05000000000000000000" pitchFamily="2" charset="2"/>
              <a:buChar char="ü"/>
            </a:pPr>
            <a:endParaRPr lang="en-GB" sz="2000" dirty="0">
              <a:latin typeface="Candara" panose="020E0502030303020204" pitchFamily="34" charset="0"/>
            </a:endParaRPr>
          </a:p>
          <a:p>
            <a:pPr marL="342900" indent="-342900">
              <a:buFont typeface="Wingdings" panose="05000000000000000000" pitchFamily="2" charset="2"/>
              <a:buChar char="ü"/>
            </a:pPr>
            <a:r>
              <a:rPr lang="en-GB" sz="2000" dirty="0">
                <a:latin typeface="Candara" panose="020E0502030303020204" pitchFamily="34" charset="0"/>
              </a:rPr>
              <a:t>Analyse how Shakespeare is using language (metaphors, similes, etc) and what impression it gives us of the character. Here is where you try to really explore the ways in which Shakespeare puts across what she is like, how she links to themes and big ideas and how she ties into cultural context</a:t>
            </a:r>
          </a:p>
          <a:p>
            <a:pPr marL="342900" indent="-342900">
              <a:buFont typeface="Wingdings" panose="05000000000000000000" pitchFamily="2" charset="2"/>
              <a:buChar char="ü"/>
            </a:pPr>
            <a:endParaRPr lang="en-GB" sz="2000" dirty="0">
              <a:latin typeface="Candara" panose="020E0502030303020204" pitchFamily="34" charset="0"/>
            </a:endParaRPr>
          </a:p>
          <a:p>
            <a:pPr marL="342900" indent="-342900">
              <a:buFont typeface="Wingdings" panose="05000000000000000000" pitchFamily="2" charset="2"/>
              <a:buChar char="ü"/>
            </a:pPr>
            <a:r>
              <a:rPr lang="en-GB" sz="2000" dirty="0">
                <a:latin typeface="Candara" panose="020E0502030303020204" pitchFamily="34" charset="0"/>
              </a:rPr>
              <a:t>You could also mention stagecraft and devices such as dramatic irony</a:t>
            </a:r>
          </a:p>
        </p:txBody>
      </p:sp>
    </p:spTree>
    <p:extLst>
      <p:ext uri="{BB962C8B-B14F-4D97-AF65-F5344CB8AC3E}">
        <p14:creationId xmlns:p14="http://schemas.microsoft.com/office/powerpoint/2010/main" val="1944441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2868" y="35779"/>
            <a:ext cx="2016224" cy="307777"/>
          </a:xfrm>
          <a:prstGeom prst="rect">
            <a:avLst/>
          </a:prstGeom>
          <a:noFill/>
        </p:spPr>
        <p:txBody>
          <a:bodyPr wrap="square" rtlCol="0">
            <a:spAutoFit/>
          </a:bodyPr>
          <a:lstStyle/>
          <a:p>
            <a:r>
              <a:rPr lang="en-GB" sz="1400" b="1" dirty="0">
                <a:latin typeface="Candara" panose="020E0502030303020204" pitchFamily="34" charset="0"/>
              </a:rPr>
              <a:t>Lady Macbeth</a:t>
            </a:r>
          </a:p>
        </p:txBody>
      </p:sp>
      <p:sp>
        <p:nvSpPr>
          <p:cNvPr id="6" name="Rectangle 5"/>
          <p:cNvSpPr/>
          <p:nvPr/>
        </p:nvSpPr>
        <p:spPr>
          <a:xfrm>
            <a:off x="1198307" y="356403"/>
            <a:ext cx="3808994" cy="6186309"/>
          </a:xfrm>
          <a:prstGeom prst="rect">
            <a:avLst/>
          </a:prstGeom>
          <a:solidFill>
            <a:schemeClr val="bg1"/>
          </a:solidFill>
          <a:ln w="38100">
            <a:solidFill>
              <a:schemeClr val="tx1"/>
            </a:solidFill>
          </a:ln>
        </p:spPr>
        <p:txBody>
          <a:bodyPr wrap="square">
            <a:spAutoFit/>
          </a:bodyPr>
          <a:lstStyle/>
          <a:p>
            <a:r>
              <a:rPr lang="en-GB" dirty="0">
                <a:latin typeface="Candara" panose="020E0502030303020204" pitchFamily="34" charset="0"/>
              </a:rPr>
              <a:t>Think about:</a:t>
            </a:r>
          </a:p>
          <a:p>
            <a:endParaRPr lang="en-GB" b="1" dirty="0">
              <a:latin typeface="Candara" panose="020E0502030303020204" pitchFamily="34" charset="0"/>
            </a:endParaRPr>
          </a:p>
          <a:p>
            <a:r>
              <a:rPr lang="en-GB" b="1" dirty="0">
                <a:latin typeface="Candara" panose="020E0502030303020204" pitchFamily="34" charset="0"/>
              </a:rPr>
              <a:t>In the extract</a:t>
            </a:r>
          </a:p>
          <a:p>
            <a:endParaRPr lang="en-GB" b="1" dirty="0">
              <a:latin typeface="Candara" panose="020E0502030303020204" pitchFamily="34" charset="0"/>
            </a:endParaRPr>
          </a:p>
          <a:p>
            <a:pPr marL="171450" indent="-171450">
              <a:buFont typeface="Wingdings" panose="05000000000000000000" pitchFamily="2" charset="2"/>
              <a:buChar char="q"/>
            </a:pPr>
            <a:r>
              <a:rPr lang="en-GB" dirty="0">
                <a:latin typeface="Candara" panose="020E0502030303020204" pitchFamily="34" charset="0"/>
              </a:rPr>
              <a:t> What she says about Duncan</a:t>
            </a:r>
          </a:p>
          <a:p>
            <a:pPr marL="171450" indent="-171450">
              <a:buFont typeface="Wingdings" panose="05000000000000000000" pitchFamily="2" charset="2"/>
              <a:buChar char="q"/>
            </a:pPr>
            <a:r>
              <a:rPr lang="en-GB" dirty="0">
                <a:latin typeface="Candara" panose="020E0502030303020204" pitchFamily="34" charset="0"/>
              </a:rPr>
              <a:t> What she says to Macbeth</a:t>
            </a:r>
          </a:p>
          <a:p>
            <a:pPr marL="171450" indent="-171450">
              <a:buFont typeface="Wingdings" panose="05000000000000000000" pitchFamily="2" charset="2"/>
              <a:buChar char="q"/>
            </a:pPr>
            <a:r>
              <a:rPr lang="en-GB" dirty="0">
                <a:latin typeface="Candara" panose="020E0502030303020204" pitchFamily="34" charset="0"/>
              </a:rPr>
              <a:t> How she talks to Macbeth</a:t>
            </a:r>
          </a:p>
          <a:p>
            <a:pPr marL="171450" indent="-171450">
              <a:buFont typeface="Wingdings" panose="05000000000000000000" pitchFamily="2" charset="2"/>
              <a:buChar char="q"/>
            </a:pPr>
            <a:r>
              <a:rPr lang="en-GB" dirty="0">
                <a:latin typeface="Candara" panose="020E0502030303020204" pitchFamily="34" charset="0"/>
              </a:rPr>
              <a:t> What connotations and suggestions some of the words she uses have</a:t>
            </a:r>
          </a:p>
          <a:p>
            <a:pPr marL="171450" indent="-171450">
              <a:buFont typeface="Wingdings" panose="05000000000000000000" pitchFamily="2" charset="2"/>
              <a:buChar char="q"/>
            </a:pPr>
            <a:r>
              <a:rPr lang="en-GB" dirty="0">
                <a:latin typeface="Candara" panose="020E0502030303020204" pitchFamily="34" charset="0"/>
              </a:rPr>
              <a:t> The instructions she gives Macbeth</a:t>
            </a:r>
          </a:p>
          <a:p>
            <a:pPr marL="171450" indent="-171450">
              <a:buFont typeface="Wingdings" panose="05000000000000000000" pitchFamily="2" charset="2"/>
              <a:buChar char="q"/>
            </a:pPr>
            <a:r>
              <a:rPr lang="en-GB" dirty="0">
                <a:latin typeface="Candara" panose="020E0502030303020204" pitchFamily="34" charset="0"/>
              </a:rPr>
              <a:t> Any figurative language</a:t>
            </a:r>
          </a:p>
          <a:p>
            <a:endParaRPr lang="en-GB" b="1" dirty="0">
              <a:latin typeface="Candara" panose="020E0502030303020204" pitchFamily="34" charset="0"/>
            </a:endParaRPr>
          </a:p>
          <a:p>
            <a:r>
              <a:rPr lang="en-GB" b="1" dirty="0">
                <a:latin typeface="Candara" panose="020E0502030303020204" pitchFamily="34" charset="0"/>
              </a:rPr>
              <a:t>In the play</a:t>
            </a:r>
          </a:p>
          <a:p>
            <a:endParaRPr lang="en-GB" b="1" dirty="0">
              <a:latin typeface="Candara" panose="020E0502030303020204" pitchFamily="34" charset="0"/>
            </a:endParaRPr>
          </a:p>
          <a:p>
            <a:pPr marL="285750" indent="-285750">
              <a:buFont typeface="Wingdings" panose="05000000000000000000" pitchFamily="2" charset="2"/>
              <a:buChar char="q"/>
            </a:pPr>
            <a:r>
              <a:rPr lang="en-GB" dirty="0">
                <a:latin typeface="Candara" panose="020E0502030303020204" pitchFamily="34" charset="0"/>
              </a:rPr>
              <a:t>Other examples of her strength</a:t>
            </a:r>
          </a:p>
          <a:p>
            <a:pPr marL="285750" indent="-285750">
              <a:buFont typeface="Wingdings" panose="05000000000000000000" pitchFamily="2" charset="2"/>
              <a:buChar char="q"/>
            </a:pPr>
            <a:r>
              <a:rPr lang="en-GB" dirty="0">
                <a:latin typeface="Candara" panose="020E0502030303020204" pitchFamily="34" charset="0"/>
              </a:rPr>
              <a:t>What she says and does</a:t>
            </a:r>
          </a:p>
          <a:p>
            <a:pPr marL="285750" indent="-285750">
              <a:buFont typeface="Wingdings" panose="05000000000000000000" pitchFamily="2" charset="2"/>
              <a:buChar char="q"/>
            </a:pPr>
            <a:r>
              <a:rPr lang="en-GB" dirty="0">
                <a:latin typeface="Candara" panose="020E0502030303020204" pitchFamily="34" charset="0"/>
              </a:rPr>
              <a:t>What her actions and speech tell us</a:t>
            </a:r>
          </a:p>
          <a:p>
            <a:pPr marL="285750" indent="-285750">
              <a:buFont typeface="Wingdings" panose="05000000000000000000" pitchFamily="2" charset="2"/>
              <a:buChar char="q"/>
            </a:pPr>
            <a:r>
              <a:rPr lang="en-GB" dirty="0">
                <a:latin typeface="Candara" panose="020E0502030303020204" pitchFamily="34" charset="0"/>
              </a:rPr>
              <a:t>What Shakespeare is trying to show us</a:t>
            </a:r>
          </a:p>
        </p:txBody>
      </p:sp>
      <p:sp>
        <p:nvSpPr>
          <p:cNvPr id="8" name="TextBox 7"/>
          <p:cNvSpPr txBox="1"/>
          <p:nvPr/>
        </p:nvSpPr>
        <p:spPr>
          <a:xfrm>
            <a:off x="5755888" y="1041703"/>
            <a:ext cx="4752528" cy="4524315"/>
          </a:xfrm>
          <a:prstGeom prst="rect">
            <a:avLst/>
          </a:prstGeom>
          <a:noFill/>
          <a:ln w="38100">
            <a:solidFill>
              <a:schemeClr val="tx1"/>
            </a:solidFill>
          </a:ln>
        </p:spPr>
        <p:txBody>
          <a:bodyPr wrap="square" rtlCol="0">
            <a:spAutoFit/>
          </a:bodyPr>
          <a:lstStyle/>
          <a:p>
            <a:r>
              <a:rPr lang="en-GB" dirty="0"/>
              <a:t>Some sentence starters to help you:</a:t>
            </a:r>
          </a:p>
          <a:p>
            <a:endParaRPr lang="en-GB" dirty="0"/>
          </a:p>
          <a:p>
            <a:pPr marL="285750" indent="-285750">
              <a:buFont typeface="Wingdings" panose="05000000000000000000" pitchFamily="2" charset="2"/>
              <a:buChar char="ü"/>
            </a:pPr>
            <a:r>
              <a:rPr lang="en-GB" dirty="0"/>
              <a:t>Shakespeare presents Lady Macbeth as___</a:t>
            </a:r>
          </a:p>
          <a:p>
            <a:pPr marL="285750" indent="-285750">
              <a:buFont typeface="Wingdings" panose="05000000000000000000" pitchFamily="2" charset="2"/>
              <a:buChar char="ü"/>
            </a:pPr>
            <a:r>
              <a:rPr lang="en-GB" dirty="0"/>
              <a:t>When she first speaks she says “………..”</a:t>
            </a:r>
          </a:p>
          <a:p>
            <a:pPr marL="285750" indent="-285750">
              <a:buFont typeface="Wingdings" panose="05000000000000000000" pitchFamily="2" charset="2"/>
              <a:buChar char="ü"/>
            </a:pPr>
            <a:r>
              <a:rPr lang="en-GB" dirty="0"/>
              <a:t>In the extract it is clear to see that____</a:t>
            </a:r>
          </a:p>
          <a:p>
            <a:pPr marL="285750" indent="-285750">
              <a:buFont typeface="Wingdings" panose="05000000000000000000" pitchFamily="2" charset="2"/>
              <a:buChar char="ü"/>
            </a:pPr>
            <a:r>
              <a:rPr lang="en-GB" dirty="0"/>
              <a:t>Lady Macbeth thinks that_____</a:t>
            </a:r>
          </a:p>
          <a:p>
            <a:pPr marL="285750" indent="-285750">
              <a:buFont typeface="Wingdings" panose="05000000000000000000" pitchFamily="2" charset="2"/>
              <a:buChar char="ü"/>
            </a:pPr>
            <a:r>
              <a:rPr lang="en-GB" dirty="0"/>
              <a:t>The use of  “…………..” Tells the audience that__________</a:t>
            </a:r>
          </a:p>
          <a:p>
            <a:pPr marL="285750" indent="-285750">
              <a:buFont typeface="Wingdings" panose="05000000000000000000" pitchFamily="2" charset="2"/>
              <a:buChar char="ü"/>
            </a:pPr>
            <a:r>
              <a:rPr lang="en-GB" dirty="0"/>
              <a:t>When Shakespeare writes that “……….”, it tells us______</a:t>
            </a:r>
          </a:p>
          <a:p>
            <a:pPr marL="285750" indent="-285750">
              <a:buFont typeface="Wingdings" panose="05000000000000000000" pitchFamily="2" charset="2"/>
              <a:buChar char="ü"/>
            </a:pPr>
            <a:r>
              <a:rPr lang="en-GB" dirty="0"/>
              <a:t>When she speaks to Macbeth, she says “……..”</a:t>
            </a:r>
          </a:p>
          <a:p>
            <a:pPr marL="285750" indent="-285750">
              <a:buFont typeface="Wingdings" panose="05000000000000000000" pitchFamily="2" charset="2"/>
              <a:buChar char="ü"/>
            </a:pPr>
            <a:r>
              <a:rPr lang="en-GB" dirty="0"/>
              <a:t>In act1/2/3/4, she__________</a:t>
            </a:r>
          </a:p>
          <a:p>
            <a:pPr marL="285750" indent="-285750">
              <a:buFont typeface="Wingdings" panose="05000000000000000000" pitchFamily="2" charset="2"/>
              <a:buChar char="ü"/>
            </a:pPr>
            <a:r>
              <a:rPr lang="en-GB" dirty="0"/>
              <a:t>The incident with the ______clearly shows us that___________</a:t>
            </a:r>
          </a:p>
          <a:p>
            <a:pPr marL="285750" indent="-285750">
              <a:buFont typeface="Wingdings" panose="05000000000000000000" pitchFamily="2" charset="2"/>
              <a:buChar char="ü"/>
            </a:pPr>
            <a:r>
              <a:rPr lang="en-GB" dirty="0"/>
              <a:t>After__________, we get the impression that_______</a:t>
            </a:r>
          </a:p>
        </p:txBody>
      </p:sp>
    </p:spTree>
    <p:extLst>
      <p:ext uri="{BB962C8B-B14F-4D97-AF65-F5344CB8AC3E}">
        <p14:creationId xmlns:p14="http://schemas.microsoft.com/office/powerpoint/2010/main" val="4008649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51784" y="1628800"/>
            <a:ext cx="4680520" cy="2893100"/>
          </a:xfrm>
          <a:prstGeom prst="rect">
            <a:avLst/>
          </a:prstGeom>
        </p:spPr>
        <p:txBody>
          <a:bodyPr wrap="square">
            <a:spAutoFit/>
          </a:bodyPr>
          <a:lstStyle/>
          <a:p>
            <a:pPr lvl="0" eaLnBrk="0" fontAlgn="base" hangingPunct="0">
              <a:spcBef>
                <a:spcPct val="0"/>
              </a:spcBef>
              <a:spcAft>
                <a:spcPct val="0"/>
              </a:spcAft>
            </a:pPr>
            <a:r>
              <a:rPr lang="en-US" altLang="en-US" sz="1400" b="1" dirty="0">
                <a:solidFill>
                  <a:srgbClr val="000000"/>
                </a:solidFill>
                <a:latin typeface="Candara" panose="020E0502030303020204" pitchFamily="34" charset="0"/>
                <a:cs typeface="Times New Roman" panose="02020603050405020304" pitchFamily="18" charset="0"/>
              </a:rPr>
              <a:t>LAD</a:t>
            </a:r>
            <a:r>
              <a:rPr lang="en-US" altLang="en-US" sz="1400" b="1" dirty="0" bmk="">
                <a:solidFill>
                  <a:srgbClr val="000000"/>
                </a:solidFill>
                <a:latin typeface="Candara" panose="020E0502030303020204" pitchFamily="34" charset="0"/>
                <a:cs typeface="Times New Roman" panose="02020603050405020304" pitchFamily="18" charset="0"/>
              </a:rPr>
              <a:t>Y MACBETH</a:t>
            </a:r>
          </a:p>
          <a:p>
            <a:pPr lvl="0" eaLnBrk="0" fontAlgn="base" hangingPunct="0">
              <a:spcBef>
                <a:spcPct val="0"/>
              </a:spcBef>
              <a:spcAft>
                <a:spcPct val="0"/>
              </a:spcAft>
            </a:pPr>
            <a:endParaRPr lang="en-US" altLang="en-US" sz="1400" b="1" dirty="0" bmk="">
              <a:solidFill>
                <a:srgbClr val="000000"/>
              </a:solidFill>
              <a:latin typeface="Candara" panose="020E0502030303020204" pitchFamily="34" charset="0"/>
              <a:cs typeface="Times New Roman" panose="02020603050405020304" pitchFamily="18" charset="0"/>
            </a:endParaRPr>
          </a:p>
          <a:p>
            <a:pPr lvl="0" eaLnBrk="0" fontAlgn="base" hangingPunct="0">
              <a:spcBef>
                <a:spcPct val="0"/>
              </a:spcBef>
              <a:spcAft>
                <a:spcPct val="0"/>
              </a:spcAft>
            </a:pPr>
            <a:r>
              <a:rPr lang="en-US" altLang="en-US" sz="1400" dirty="0" bmk="">
                <a:latin typeface="Candara" panose="020E0502030303020204" pitchFamily="34" charset="0"/>
              </a:rPr>
              <a:t>O, never</a:t>
            </a:r>
            <a:br>
              <a:rPr lang="en-US" altLang="en-US" sz="1400" dirty="0" bmk="">
                <a:latin typeface="Candara" panose="020E0502030303020204" pitchFamily="34" charset="0"/>
              </a:rPr>
            </a:br>
            <a:r>
              <a:rPr lang="en-US" altLang="en-US" sz="1400" dirty="0" bmk="">
                <a:latin typeface="Candara" panose="020E0502030303020204" pitchFamily="34" charset="0"/>
              </a:rPr>
              <a:t>Shall sun that morrow see!</a:t>
            </a:r>
            <a:br>
              <a:rPr lang="en-US" altLang="en-US" sz="1400" dirty="0" bmk="">
                <a:latin typeface="Candara" panose="020E0502030303020204" pitchFamily="34" charset="0"/>
              </a:rPr>
            </a:br>
            <a:r>
              <a:rPr lang="en-US" altLang="en-US" sz="1400" dirty="0" bmk="">
                <a:latin typeface="Candara" panose="020E0502030303020204" pitchFamily="34" charset="0"/>
              </a:rPr>
              <a:t>Your face, my thane, is as a book where men</a:t>
            </a:r>
            <a:br>
              <a:rPr lang="en-US" altLang="en-US" sz="1400" dirty="0" bmk="">
                <a:latin typeface="Candara" panose="020E0502030303020204" pitchFamily="34" charset="0"/>
              </a:rPr>
            </a:br>
            <a:r>
              <a:rPr lang="en-US" altLang="en-US" sz="1400" dirty="0" bmk="">
                <a:latin typeface="Candara" panose="020E0502030303020204" pitchFamily="34" charset="0"/>
              </a:rPr>
              <a:t>May read strange matters. To beguile the time,</a:t>
            </a:r>
            <a:br>
              <a:rPr lang="en-US" altLang="en-US" sz="1400" dirty="0" bmk="">
                <a:latin typeface="Candara" panose="020E0502030303020204" pitchFamily="34" charset="0"/>
              </a:rPr>
            </a:br>
            <a:r>
              <a:rPr lang="en-US" altLang="en-US" sz="1400" dirty="0" bmk="">
                <a:latin typeface="Candara" panose="020E0502030303020204" pitchFamily="34" charset="0"/>
              </a:rPr>
              <a:t>Look like the time; bear welcome in your eye,</a:t>
            </a:r>
            <a:br>
              <a:rPr lang="en-US" altLang="en-US" sz="1400" dirty="0" bmk="">
                <a:latin typeface="Candara" panose="020E0502030303020204" pitchFamily="34" charset="0"/>
              </a:rPr>
            </a:br>
            <a:r>
              <a:rPr lang="en-US" altLang="en-US" sz="1400" dirty="0" bmk="">
                <a:latin typeface="Candara" panose="020E0502030303020204" pitchFamily="34" charset="0"/>
              </a:rPr>
              <a:t>Your hand, your tongue: look like the innocent flower,</a:t>
            </a:r>
            <a:br>
              <a:rPr lang="en-US" altLang="en-US" sz="1400" dirty="0" bmk="">
                <a:latin typeface="Candara" panose="020E0502030303020204" pitchFamily="34" charset="0"/>
              </a:rPr>
            </a:br>
            <a:r>
              <a:rPr lang="en-US" altLang="en-US" sz="1400" dirty="0" bmk="">
                <a:latin typeface="Candara" panose="020E0502030303020204" pitchFamily="34" charset="0"/>
              </a:rPr>
              <a:t>But be the serpent </a:t>
            </a:r>
            <a:r>
              <a:rPr lang="en-US" altLang="en-US" sz="1400" dirty="0" err="1" bmk="">
                <a:latin typeface="Candara" panose="020E0502030303020204" pitchFamily="34" charset="0"/>
              </a:rPr>
              <a:t>under't</a:t>
            </a:r>
            <a:r>
              <a:rPr lang="en-US" altLang="en-US" sz="1400" dirty="0" bmk="">
                <a:latin typeface="Candara" panose="020E0502030303020204" pitchFamily="34" charset="0"/>
              </a:rPr>
              <a:t>. He that's coming</a:t>
            </a:r>
            <a:br>
              <a:rPr lang="en-US" altLang="en-US" sz="1400" dirty="0" bmk="">
                <a:latin typeface="Candara" panose="020E0502030303020204" pitchFamily="34" charset="0"/>
              </a:rPr>
            </a:br>
            <a:r>
              <a:rPr lang="en-US" altLang="en-US" sz="1400" dirty="0" bmk="">
                <a:latin typeface="Candara" panose="020E0502030303020204" pitchFamily="34" charset="0"/>
              </a:rPr>
              <a:t>Must be provided for: and you shall put</a:t>
            </a:r>
            <a:br>
              <a:rPr lang="en-US" altLang="en-US" sz="1400" dirty="0" bmk="">
                <a:latin typeface="Candara" panose="020E0502030303020204" pitchFamily="34" charset="0"/>
              </a:rPr>
            </a:br>
            <a:r>
              <a:rPr lang="en-US" altLang="en-US" sz="1400" dirty="0" bmk="">
                <a:latin typeface="Candara" panose="020E0502030303020204" pitchFamily="34" charset="0"/>
              </a:rPr>
              <a:t>This night's great business into my dispatch;</a:t>
            </a:r>
            <a:br>
              <a:rPr lang="en-US" altLang="en-US" sz="1400" dirty="0" bmk="">
                <a:latin typeface="Candara" panose="020E0502030303020204" pitchFamily="34" charset="0"/>
              </a:rPr>
            </a:br>
            <a:r>
              <a:rPr lang="en-US" altLang="en-US" sz="1400" dirty="0" bmk="">
                <a:latin typeface="Candara" panose="020E0502030303020204" pitchFamily="34" charset="0"/>
              </a:rPr>
              <a:t>Which shall to all our nights and days to come</a:t>
            </a:r>
            <a:br>
              <a:rPr lang="en-US" altLang="en-US" sz="1400" dirty="0" bmk="">
                <a:latin typeface="Candara" panose="020E0502030303020204" pitchFamily="34" charset="0"/>
              </a:rPr>
            </a:br>
            <a:r>
              <a:rPr lang="en-US" altLang="en-US" sz="1400" dirty="0" bmk="">
                <a:latin typeface="Candara" panose="020E0502030303020204" pitchFamily="34" charset="0"/>
              </a:rPr>
              <a:t>Give solely sovereign sway and </a:t>
            </a:r>
            <a:r>
              <a:rPr lang="en-US" altLang="en-US" sz="1400" dirty="0" err="1" bmk="">
                <a:latin typeface="Candara" panose="020E0502030303020204" pitchFamily="34" charset="0"/>
              </a:rPr>
              <a:t>masterdom</a:t>
            </a:r>
            <a:r>
              <a:rPr lang="en-US" altLang="en-US" sz="1400" dirty="0" bmk="">
                <a:latin typeface="Candara" panose="020E0502030303020204" pitchFamily="34" charset="0"/>
              </a:rPr>
              <a:t>.</a:t>
            </a:r>
            <a:r>
              <a:rPr lang="en-US" altLang="en-US" sz="1400" dirty="0">
                <a:latin typeface="Candara" panose="020E0502030303020204" pitchFamily="34" charset="0"/>
              </a:rPr>
              <a:t> </a:t>
            </a:r>
          </a:p>
        </p:txBody>
      </p:sp>
      <p:sp>
        <p:nvSpPr>
          <p:cNvPr id="6" name="Rectangle 5"/>
          <p:cNvSpPr/>
          <p:nvPr/>
        </p:nvSpPr>
        <p:spPr>
          <a:xfrm>
            <a:off x="2651733" y="192021"/>
            <a:ext cx="6888533" cy="707886"/>
          </a:xfrm>
          <a:prstGeom prst="rect">
            <a:avLst/>
          </a:prstGeom>
          <a:ln w="12700">
            <a:solidFill>
              <a:schemeClr val="tx1"/>
            </a:solidFill>
          </a:ln>
        </p:spPr>
        <p:txBody>
          <a:bodyPr wrap="square">
            <a:spAutoFit/>
          </a:bodyPr>
          <a:lstStyle/>
          <a:p>
            <a:r>
              <a:rPr lang="en-GB" sz="2000" b="1" dirty="0"/>
              <a:t>Starting with this speech, explain how Shakespeare presents Lady Macbeth as a strong character</a:t>
            </a:r>
          </a:p>
        </p:txBody>
      </p:sp>
    </p:spTree>
    <p:extLst>
      <p:ext uri="{BB962C8B-B14F-4D97-AF65-F5344CB8AC3E}">
        <p14:creationId xmlns:p14="http://schemas.microsoft.com/office/powerpoint/2010/main" val="1426538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5484" y="271099"/>
            <a:ext cx="2592288" cy="1169551"/>
          </a:xfrm>
          <a:prstGeom prst="rect">
            <a:avLst/>
          </a:prstGeom>
          <a:noFill/>
        </p:spPr>
        <p:txBody>
          <a:bodyPr wrap="square" rtlCol="0">
            <a:spAutoFit/>
          </a:bodyPr>
          <a:lstStyle/>
          <a:p>
            <a:r>
              <a:rPr lang="en-GB" sz="1400" b="1" dirty="0">
                <a:latin typeface="Candara" panose="020E0502030303020204" pitchFamily="34" charset="0"/>
              </a:rPr>
              <a:t>Subject matter / inference</a:t>
            </a:r>
          </a:p>
          <a:p>
            <a:endParaRPr lang="en-GB" sz="1400" b="1" dirty="0">
              <a:latin typeface="Candara" panose="020E0502030303020204" pitchFamily="34" charset="0"/>
            </a:endParaRPr>
          </a:p>
          <a:p>
            <a:r>
              <a:rPr lang="en-GB" sz="1400" dirty="0">
                <a:latin typeface="Candara" panose="020E0502030303020204" pitchFamily="34" charset="0"/>
              </a:rPr>
              <a:t>Lady Macbeth is speaking to Macbeth after he has returned from battle</a:t>
            </a:r>
          </a:p>
        </p:txBody>
      </p:sp>
      <p:sp>
        <p:nvSpPr>
          <p:cNvPr id="6" name="TextBox 5"/>
          <p:cNvSpPr txBox="1"/>
          <p:nvPr/>
        </p:nvSpPr>
        <p:spPr>
          <a:xfrm>
            <a:off x="9192344" y="271099"/>
            <a:ext cx="2440391" cy="1169551"/>
          </a:xfrm>
          <a:prstGeom prst="rect">
            <a:avLst/>
          </a:prstGeom>
          <a:noFill/>
        </p:spPr>
        <p:txBody>
          <a:bodyPr wrap="square" rtlCol="0">
            <a:spAutoFit/>
          </a:bodyPr>
          <a:lstStyle/>
          <a:p>
            <a:r>
              <a:rPr lang="en-GB" sz="1400" b="1" dirty="0">
                <a:latin typeface="Candara" panose="020E0502030303020204" pitchFamily="34" charset="0"/>
              </a:rPr>
              <a:t>Language/devices</a:t>
            </a:r>
          </a:p>
          <a:p>
            <a:endParaRPr lang="en-GB" sz="1400" b="1" dirty="0">
              <a:latin typeface="Candara" panose="020E0502030303020204" pitchFamily="34" charset="0"/>
            </a:endParaRPr>
          </a:p>
          <a:p>
            <a:r>
              <a:rPr lang="en-GB" sz="1400" b="1" dirty="0">
                <a:latin typeface="Candara" panose="020E0502030303020204" pitchFamily="34" charset="0"/>
              </a:rPr>
              <a:t> </a:t>
            </a:r>
            <a:r>
              <a:rPr lang="en-GB" sz="1400" dirty="0">
                <a:latin typeface="Candara" panose="020E0502030303020204" pitchFamily="34" charset="0"/>
              </a:rPr>
              <a:t>Adverb indicates intent – she is determined that Duncan will die that night</a:t>
            </a:r>
          </a:p>
        </p:txBody>
      </p:sp>
      <p:sp>
        <p:nvSpPr>
          <p:cNvPr id="7" name="TextBox 6"/>
          <p:cNvSpPr txBox="1"/>
          <p:nvPr/>
        </p:nvSpPr>
        <p:spPr>
          <a:xfrm>
            <a:off x="225484" y="4333750"/>
            <a:ext cx="3246586" cy="1384995"/>
          </a:xfrm>
          <a:prstGeom prst="rect">
            <a:avLst/>
          </a:prstGeom>
          <a:noFill/>
        </p:spPr>
        <p:txBody>
          <a:bodyPr wrap="square" rtlCol="0">
            <a:spAutoFit/>
          </a:bodyPr>
          <a:lstStyle/>
          <a:p>
            <a:r>
              <a:rPr lang="en-GB" sz="1400" b="1" dirty="0">
                <a:latin typeface="Candara" panose="020E0502030303020204" pitchFamily="34" charset="0"/>
              </a:rPr>
              <a:t>Themes and links to other parts of the play </a:t>
            </a:r>
            <a:r>
              <a:rPr lang="en-GB" sz="1400" b="1" dirty="0">
                <a:solidFill>
                  <a:srgbClr val="FF0000"/>
                </a:solidFill>
                <a:latin typeface="Candara" panose="020E0502030303020204" pitchFamily="34" charset="0"/>
              </a:rPr>
              <a:t>(jot down quotations here)</a:t>
            </a:r>
          </a:p>
          <a:p>
            <a:endParaRPr lang="en-GB" sz="1400" dirty="0">
              <a:latin typeface="Candara" panose="020E0502030303020204" pitchFamily="34" charset="0"/>
            </a:endParaRPr>
          </a:p>
          <a:p>
            <a:r>
              <a:rPr lang="en-GB" sz="1400" dirty="0">
                <a:latin typeface="Candara" panose="020E0502030303020204" pitchFamily="34" charset="0"/>
              </a:rPr>
              <a:t>She is commanding as she was when demanding that the spirits “unsex” her</a:t>
            </a:r>
          </a:p>
          <a:p>
            <a:endParaRPr lang="en-GB" sz="1400" dirty="0">
              <a:latin typeface="Candara" panose="020E0502030303020204" pitchFamily="34" charset="0"/>
            </a:endParaRPr>
          </a:p>
        </p:txBody>
      </p:sp>
      <p:sp>
        <p:nvSpPr>
          <p:cNvPr id="8" name="TextBox 7"/>
          <p:cNvSpPr txBox="1"/>
          <p:nvPr/>
        </p:nvSpPr>
        <p:spPr>
          <a:xfrm>
            <a:off x="9116395" y="4549193"/>
            <a:ext cx="2592288" cy="954107"/>
          </a:xfrm>
          <a:prstGeom prst="rect">
            <a:avLst/>
          </a:prstGeom>
          <a:noFill/>
        </p:spPr>
        <p:txBody>
          <a:bodyPr wrap="square" rtlCol="0">
            <a:spAutoFit/>
          </a:bodyPr>
          <a:lstStyle/>
          <a:p>
            <a:r>
              <a:rPr lang="en-GB" sz="1400" b="1" dirty="0">
                <a:latin typeface="Candara" panose="020E0502030303020204" pitchFamily="34" charset="0"/>
              </a:rPr>
              <a:t>Contextual factors</a:t>
            </a:r>
          </a:p>
          <a:p>
            <a:endParaRPr lang="en-GB" sz="1400" b="1" dirty="0">
              <a:latin typeface="Candara" panose="020E0502030303020204" pitchFamily="34" charset="0"/>
            </a:endParaRPr>
          </a:p>
          <a:p>
            <a:r>
              <a:rPr lang="en-GB" sz="1400" dirty="0">
                <a:latin typeface="Candara" panose="020E0502030303020204" pitchFamily="34" charset="0"/>
              </a:rPr>
              <a:t>Does not conform to stereotype of Jacobean woman</a:t>
            </a:r>
          </a:p>
        </p:txBody>
      </p:sp>
      <p:sp>
        <p:nvSpPr>
          <p:cNvPr id="2" name="Rectangle 1"/>
          <p:cNvSpPr/>
          <p:nvPr/>
        </p:nvSpPr>
        <p:spPr>
          <a:xfrm>
            <a:off x="4237276" y="178769"/>
            <a:ext cx="3527590" cy="461665"/>
          </a:xfrm>
          <a:prstGeom prst="rect">
            <a:avLst/>
          </a:prstGeom>
          <a:ln w="12700">
            <a:solidFill>
              <a:schemeClr val="tx1"/>
            </a:solidFill>
          </a:ln>
        </p:spPr>
        <p:txBody>
          <a:bodyPr wrap="square">
            <a:spAutoFit/>
          </a:bodyPr>
          <a:lstStyle/>
          <a:p>
            <a:r>
              <a:rPr lang="en-GB" sz="1200" b="1" dirty="0"/>
              <a:t>Starting with this speech, explain how Shakespeare presents Lady Macbeth as a strong character</a:t>
            </a:r>
          </a:p>
        </p:txBody>
      </p:sp>
      <p:cxnSp>
        <p:nvCxnSpPr>
          <p:cNvPr id="4" name="Straight Arrow Connector 3"/>
          <p:cNvCxnSpPr>
            <a:cxnSpLocks/>
          </p:cNvCxnSpPr>
          <p:nvPr/>
        </p:nvCxnSpPr>
        <p:spPr>
          <a:xfrm flipH="1">
            <a:off x="4511824" y="855874"/>
            <a:ext cx="4565915" cy="1170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63752" y="1440650"/>
            <a:ext cx="4680520" cy="2893100"/>
          </a:xfrm>
          <a:prstGeom prst="rect">
            <a:avLst/>
          </a:prstGeom>
        </p:spPr>
        <p:txBody>
          <a:bodyPr wrap="square">
            <a:spAutoFit/>
          </a:bodyPr>
          <a:lstStyle/>
          <a:p>
            <a:pPr lvl="0" eaLnBrk="0" fontAlgn="base" hangingPunct="0">
              <a:spcBef>
                <a:spcPct val="0"/>
              </a:spcBef>
              <a:spcAft>
                <a:spcPct val="0"/>
              </a:spcAft>
            </a:pPr>
            <a:r>
              <a:rPr lang="en-US" altLang="en-US" sz="1400" b="1" dirty="0">
                <a:solidFill>
                  <a:srgbClr val="000000"/>
                </a:solidFill>
                <a:latin typeface="Candara" panose="020E0502030303020204" pitchFamily="34" charset="0"/>
                <a:cs typeface="Times New Roman" panose="02020603050405020304" pitchFamily="18" charset="0"/>
              </a:rPr>
              <a:t>LAD</a:t>
            </a:r>
            <a:r>
              <a:rPr lang="en-US" altLang="en-US" sz="1400" b="1" dirty="0" bmk="">
                <a:solidFill>
                  <a:srgbClr val="000000"/>
                </a:solidFill>
                <a:latin typeface="Candara" panose="020E0502030303020204" pitchFamily="34" charset="0"/>
                <a:cs typeface="Times New Roman" panose="02020603050405020304" pitchFamily="18" charset="0"/>
              </a:rPr>
              <a:t>Y MACBETH</a:t>
            </a:r>
          </a:p>
          <a:p>
            <a:pPr lvl="0" eaLnBrk="0" fontAlgn="base" hangingPunct="0">
              <a:spcBef>
                <a:spcPct val="0"/>
              </a:spcBef>
              <a:spcAft>
                <a:spcPct val="0"/>
              </a:spcAft>
            </a:pPr>
            <a:endParaRPr lang="en-US" altLang="en-US" sz="1400" b="1" dirty="0" bmk="">
              <a:solidFill>
                <a:srgbClr val="000000"/>
              </a:solidFill>
              <a:latin typeface="Candara" panose="020E0502030303020204" pitchFamily="34" charset="0"/>
              <a:cs typeface="Times New Roman" panose="02020603050405020304" pitchFamily="18" charset="0"/>
            </a:endParaRPr>
          </a:p>
          <a:p>
            <a:pPr lvl="0" eaLnBrk="0" fontAlgn="base" hangingPunct="0">
              <a:spcBef>
                <a:spcPct val="0"/>
              </a:spcBef>
              <a:spcAft>
                <a:spcPct val="0"/>
              </a:spcAft>
            </a:pPr>
            <a:r>
              <a:rPr lang="en-US" altLang="en-US" sz="1400" dirty="0" bmk="">
                <a:latin typeface="Candara" panose="020E0502030303020204" pitchFamily="34" charset="0"/>
              </a:rPr>
              <a:t>O, never</a:t>
            </a:r>
            <a:br>
              <a:rPr lang="en-US" altLang="en-US" sz="1400" dirty="0" bmk="">
                <a:latin typeface="Candara" panose="020E0502030303020204" pitchFamily="34" charset="0"/>
              </a:rPr>
            </a:br>
            <a:r>
              <a:rPr lang="en-US" altLang="en-US" sz="1400" dirty="0" bmk="">
                <a:latin typeface="Candara" panose="020E0502030303020204" pitchFamily="34" charset="0"/>
              </a:rPr>
              <a:t>Shall sun that morrow see!</a:t>
            </a:r>
            <a:br>
              <a:rPr lang="en-US" altLang="en-US" sz="1400" dirty="0" bmk="">
                <a:latin typeface="Candara" panose="020E0502030303020204" pitchFamily="34" charset="0"/>
              </a:rPr>
            </a:br>
            <a:r>
              <a:rPr lang="en-US" altLang="en-US" sz="1400" dirty="0" bmk="">
                <a:latin typeface="Candara" panose="020E0502030303020204" pitchFamily="34" charset="0"/>
              </a:rPr>
              <a:t>Your face, my thane, is as a book where men</a:t>
            </a:r>
            <a:br>
              <a:rPr lang="en-US" altLang="en-US" sz="1400" dirty="0" bmk="">
                <a:latin typeface="Candara" panose="020E0502030303020204" pitchFamily="34" charset="0"/>
              </a:rPr>
            </a:br>
            <a:r>
              <a:rPr lang="en-US" altLang="en-US" sz="1400" dirty="0" bmk="">
                <a:latin typeface="Candara" panose="020E0502030303020204" pitchFamily="34" charset="0"/>
              </a:rPr>
              <a:t>May read strange matters. To beguile the time,</a:t>
            </a:r>
            <a:br>
              <a:rPr lang="en-US" altLang="en-US" sz="1400" dirty="0" bmk="">
                <a:latin typeface="Candara" panose="020E0502030303020204" pitchFamily="34" charset="0"/>
              </a:rPr>
            </a:br>
            <a:r>
              <a:rPr lang="en-US" altLang="en-US" sz="1400" dirty="0" bmk="">
                <a:latin typeface="Candara" panose="020E0502030303020204" pitchFamily="34" charset="0"/>
              </a:rPr>
              <a:t>Look like the time; bear welcome in your eye,</a:t>
            </a:r>
            <a:br>
              <a:rPr lang="en-US" altLang="en-US" sz="1400" dirty="0" bmk="">
                <a:latin typeface="Candara" panose="020E0502030303020204" pitchFamily="34" charset="0"/>
              </a:rPr>
            </a:br>
            <a:r>
              <a:rPr lang="en-US" altLang="en-US" sz="1400" dirty="0" bmk="">
                <a:latin typeface="Candara" panose="020E0502030303020204" pitchFamily="34" charset="0"/>
              </a:rPr>
              <a:t>Your hand, your tongue: look like the innocent flower,</a:t>
            </a:r>
            <a:br>
              <a:rPr lang="en-US" altLang="en-US" sz="1400" dirty="0" bmk="">
                <a:latin typeface="Candara" panose="020E0502030303020204" pitchFamily="34" charset="0"/>
              </a:rPr>
            </a:br>
            <a:r>
              <a:rPr lang="en-US" altLang="en-US" sz="1400" dirty="0" bmk="">
                <a:latin typeface="Candara" panose="020E0502030303020204" pitchFamily="34" charset="0"/>
              </a:rPr>
              <a:t>But be the serpent </a:t>
            </a:r>
            <a:r>
              <a:rPr lang="en-US" altLang="en-US" sz="1400" dirty="0" err="1" bmk="">
                <a:latin typeface="Candara" panose="020E0502030303020204" pitchFamily="34" charset="0"/>
              </a:rPr>
              <a:t>under't</a:t>
            </a:r>
            <a:r>
              <a:rPr lang="en-US" altLang="en-US" sz="1400" dirty="0" bmk="">
                <a:latin typeface="Candara" panose="020E0502030303020204" pitchFamily="34" charset="0"/>
              </a:rPr>
              <a:t>. He that's coming</a:t>
            </a:r>
            <a:br>
              <a:rPr lang="en-US" altLang="en-US" sz="1400" dirty="0" bmk="">
                <a:latin typeface="Candara" panose="020E0502030303020204" pitchFamily="34" charset="0"/>
              </a:rPr>
            </a:br>
            <a:r>
              <a:rPr lang="en-US" altLang="en-US" sz="1400" dirty="0" bmk="">
                <a:latin typeface="Candara" panose="020E0502030303020204" pitchFamily="34" charset="0"/>
              </a:rPr>
              <a:t>Must be provided for: and you shall put</a:t>
            </a:r>
            <a:br>
              <a:rPr lang="en-US" altLang="en-US" sz="1400" dirty="0" bmk="">
                <a:latin typeface="Candara" panose="020E0502030303020204" pitchFamily="34" charset="0"/>
              </a:rPr>
            </a:br>
            <a:r>
              <a:rPr lang="en-US" altLang="en-US" sz="1400" dirty="0" bmk="">
                <a:latin typeface="Candara" panose="020E0502030303020204" pitchFamily="34" charset="0"/>
              </a:rPr>
              <a:t>This night's great business into my dispatch;</a:t>
            </a:r>
            <a:br>
              <a:rPr lang="en-US" altLang="en-US" sz="1400" dirty="0" bmk="">
                <a:latin typeface="Candara" panose="020E0502030303020204" pitchFamily="34" charset="0"/>
              </a:rPr>
            </a:br>
            <a:r>
              <a:rPr lang="en-US" altLang="en-US" sz="1400" dirty="0" bmk="">
                <a:latin typeface="Candara" panose="020E0502030303020204" pitchFamily="34" charset="0"/>
              </a:rPr>
              <a:t>Which shall to all our nights and days to come</a:t>
            </a:r>
            <a:br>
              <a:rPr lang="en-US" altLang="en-US" sz="1400" dirty="0" bmk="">
                <a:latin typeface="Candara" panose="020E0502030303020204" pitchFamily="34" charset="0"/>
              </a:rPr>
            </a:br>
            <a:r>
              <a:rPr lang="en-US" altLang="en-US" sz="1400" dirty="0" bmk="">
                <a:latin typeface="Candara" panose="020E0502030303020204" pitchFamily="34" charset="0"/>
              </a:rPr>
              <a:t>Give solely sovereign sway and </a:t>
            </a:r>
            <a:r>
              <a:rPr lang="en-US" altLang="en-US" sz="1400" dirty="0" err="1" bmk="">
                <a:latin typeface="Candara" panose="020E0502030303020204" pitchFamily="34" charset="0"/>
              </a:rPr>
              <a:t>masterdom</a:t>
            </a:r>
            <a:r>
              <a:rPr lang="en-US" altLang="en-US" sz="1400" dirty="0" bmk="">
                <a:latin typeface="Candara" panose="020E0502030303020204" pitchFamily="34" charset="0"/>
              </a:rPr>
              <a:t>.</a:t>
            </a:r>
            <a:r>
              <a:rPr lang="en-US" altLang="en-US" sz="1400" dirty="0">
                <a:latin typeface="Candara" panose="020E0502030303020204" pitchFamily="34" charset="0"/>
              </a:rPr>
              <a:t> </a:t>
            </a:r>
          </a:p>
        </p:txBody>
      </p:sp>
    </p:spTree>
    <p:extLst>
      <p:ext uri="{BB962C8B-B14F-4D97-AF65-F5344CB8AC3E}">
        <p14:creationId xmlns:p14="http://schemas.microsoft.com/office/powerpoint/2010/main" val="76690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6C247-703B-419D-A9C6-A59628EB64AB}"/>
              </a:ext>
            </a:extLst>
          </p:cNvPr>
          <p:cNvSpPr txBox="1"/>
          <p:nvPr/>
        </p:nvSpPr>
        <p:spPr>
          <a:xfrm>
            <a:off x="4678017" y="1859340"/>
            <a:ext cx="2835965" cy="1569660"/>
          </a:xfrm>
          <a:prstGeom prst="rect">
            <a:avLst/>
          </a:prstGeom>
          <a:noFill/>
        </p:spPr>
        <p:txBody>
          <a:bodyPr wrap="square" rtlCol="0">
            <a:spAutoFit/>
          </a:bodyPr>
          <a:lstStyle/>
          <a:p>
            <a:r>
              <a:rPr lang="en-US" sz="9600" b="1" dirty="0"/>
              <a:t>Plot</a:t>
            </a:r>
            <a:endParaRPr lang="en-GB" sz="9600" b="1" dirty="0"/>
          </a:p>
        </p:txBody>
      </p:sp>
    </p:spTree>
    <p:extLst>
      <p:ext uri="{BB962C8B-B14F-4D97-AF65-F5344CB8AC3E}">
        <p14:creationId xmlns:p14="http://schemas.microsoft.com/office/powerpoint/2010/main" val="167177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51784" y="1628800"/>
            <a:ext cx="4680520" cy="2893100"/>
          </a:xfrm>
          <a:prstGeom prst="rect">
            <a:avLst/>
          </a:prstGeom>
        </p:spPr>
        <p:txBody>
          <a:bodyPr wrap="square">
            <a:spAutoFit/>
          </a:bodyPr>
          <a:lstStyle/>
          <a:p>
            <a:pPr lvl="0" eaLnBrk="0" fontAlgn="base" hangingPunct="0">
              <a:spcBef>
                <a:spcPct val="0"/>
              </a:spcBef>
              <a:spcAft>
                <a:spcPct val="0"/>
              </a:spcAft>
            </a:pPr>
            <a:r>
              <a:rPr lang="en-US" altLang="en-US" sz="1400" b="1" dirty="0">
                <a:solidFill>
                  <a:srgbClr val="000000"/>
                </a:solidFill>
                <a:latin typeface="Candara" panose="020E0502030303020204" pitchFamily="34" charset="0"/>
                <a:cs typeface="Times New Roman" panose="02020603050405020304" pitchFamily="18" charset="0"/>
              </a:rPr>
              <a:t>LAD</a:t>
            </a:r>
            <a:r>
              <a:rPr lang="en-US" altLang="en-US" sz="1400" b="1" dirty="0" bmk="">
                <a:solidFill>
                  <a:srgbClr val="000000"/>
                </a:solidFill>
                <a:latin typeface="Candara" panose="020E0502030303020204" pitchFamily="34" charset="0"/>
                <a:cs typeface="Times New Roman" panose="02020603050405020304" pitchFamily="18" charset="0"/>
              </a:rPr>
              <a:t>Y MACBETH</a:t>
            </a:r>
          </a:p>
          <a:p>
            <a:pPr lvl="0" eaLnBrk="0" fontAlgn="base" hangingPunct="0">
              <a:spcBef>
                <a:spcPct val="0"/>
              </a:spcBef>
              <a:spcAft>
                <a:spcPct val="0"/>
              </a:spcAft>
            </a:pPr>
            <a:endParaRPr lang="en-US" altLang="en-US" sz="1400" b="1" dirty="0" bmk="">
              <a:solidFill>
                <a:srgbClr val="000000"/>
              </a:solidFill>
              <a:latin typeface="Candara" panose="020E0502030303020204" pitchFamily="34" charset="0"/>
              <a:cs typeface="Times New Roman" panose="02020603050405020304" pitchFamily="18" charset="0"/>
            </a:endParaRPr>
          </a:p>
          <a:p>
            <a:pPr lvl="0" eaLnBrk="0" fontAlgn="base" hangingPunct="0">
              <a:spcBef>
                <a:spcPct val="0"/>
              </a:spcBef>
              <a:spcAft>
                <a:spcPct val="0"/>
              </a:spcAft>
            </a:pPr>
            <a:r>
              <a:rPr lang="en-US" altLang="en-US" sz="1400" dirty="0" bmk="">
                <a:latin typeface="Candara" panose="020E0502030303020204" pitchFamily="34" charset="0"/>
              </a:rPr>
              <a:t>O, never</a:t>
            </a:r>
            <a:br>
              <a:rPr lang="en-US" altLang="en-US" sz="1400" dirty="0" bmk="">
                <a:latin typeface="Candara" panose="020E0502030303020204" pitchFamily="34" charset="0"/>
              </a:rPr>
            </a:br>
            <a:r>
              <a:rPr lang="en-US" altLang="en-US" sz="1400" dirty="0" bmk="">
                <a:latin typeface="Candara" panose="020E0502030303020204" pitchFamily="34" charset="0"/>
              </a:rPr>
              <a:t>Shall sun that morrow see!</a:t>
            </a:r>
            <a:br>
              <a:rPr lang="en-US" altLang="en-US" sz="1400" dirty="0" bmk="">
                <a:latin typeface="Candara" panose="020E0502030303020204" pitchFamily="34" charset="0"/>
              </a:rPr>
            </a:br>
            <a:r>
              <a:rPr lang="en-US" altLang="en-US" sz="1400" dirty="0" bmk="">
                <a:latin typeface="Candara" panose="020E0502030303020204" pitchFamily="34" charset="0"/>
              </a:rPr>
              <a:t>Your face, my thane, is as a book where men</a:t>
            </a:r>
            <a:br>
              <a:rPr lang="en-US" altLang="en-US" sz="1400" dirty="0" bmk="">
                <a:latin typeface="Candara" panose="020E0502030303020204" pitchFamily="34" charset="0"/>
              </a:rPr>
            </a:br>
            <a:r>
              <a:rPr lang="en-US" altLang="en-US" sz="1400" dirty="0" bmk="">
                <a:latin typeface="Candara" panose="020E0502030303020204" pitchFamily="34" charset="0"/>
              </a:rPr>
              <a:t>May read strange matters. To beguile the time,</a:t>
            </a:r>
            <a:br>
              <a:rPr lang="en-US" altLang="en-US" sz="1400" dirty="0" bmk="">
                <a:latin typeface="Candara" panose="020E0502030303020204" pitchFamily="34" charset="0"/>
              </a:rPr>
            </a:br>
            <a:r>
              <a:rPr lang="en-US" altLang="en-US" sz="1400" dirty="0" bmk="">
                <a:latin typeface="Candara" panose="020E0502030303020204" pitchFamily="34" charset="0"/>
              </a:rPr>
              <a:t>Look like the time; bear welcome in your eye,</a:t>
            </a:r>
            <a:br>
              <a:rPr lang="en-US" altLang="en-US" sz="1400" dirty="0" bmk="">
                <a:latin typeface="Candara" panose="020E0502030303020204" pitchFamily="34" charset="0"/>
              </a:rPr>
            </a:br>
            <a:r>
              <a:rPr lang="en-US" altLang="en-US" sz="1400" dirty="0" bmk="">
                <a:latin typeface="Candara" panose="020E0502030303020204" pitchFamily="34" charset="0"/>
              </a:rPr>
              <a:t>Your hand, your tongue: look like the innocent flower,</a:t>
            </a:r>
            <a:br>
              <a:rPr lang="en-US" altLang="en-US" sz="1400" dirty="0" bmk="">
                <a:latin typeface="Candara" panose="020E0502030303020204" pitchFamily="34" charset="0"/>
              </a:rPr>
            </a:br>
            <a:r>
              <a:rPr lang="en-US" altLang="en-US" sz="1400" dirty="0" bmk="">
                <a:latin typeface="Candara" panose="020E0502030303020204" pitchFamily="34" charset="0"/>
              </a:rPr>
              <a:t>But be the serpent </a:t>
            </a:r>
            <a:r>
              <a:rPr lang="en-US" altLang="en-US" sz="1400" dirty="0" err="1" bmk="">
                <a:latin typeface="Candara" panose="020E0502030303020204" pitchFamily="34" charset="0"/>
              </a:rPr>
              <a:t>under't</a:t>
            </a:r>
            <a:r>
              <a:rPr lang="en-US" altLang="en-US" sz="1400" dirty="0" bmk="">
                <a:latin typeface="Candara" panose="020E0502030303020204" pitchFamily="34" charset="0"/>
              </a:rPr>
              <a:t>. He that's coming</a:t>
            </a:r>
            <a:br>
              <a:rPr lang="en-US" altLang="en-US" sz="1400" dirty="0" bmk="">
                <a:latin typeface="Candara" panose="020E0502030303020204" pitchFamily="34" charset="0"/>
              </a:rPr>
            </a:br>
            <a:r>
              <a:rPr lang="en-US" altLang="en-US" sz="1400" dirty="0" bmk="">
                <a:latin typeface="Candara" panose="020E0502030303020204" pitchFamily="34" charset="0"/>
              </a:rPr>
              <a:t>Must be provided for: and you shall put</a:t>
            </a:r>
            <a:br>
              <a:rPr lang="en-US" altLang="en-US" sz="1400" dirty="0" bmk="">
                <a:latin typeface="Candara" panose="020E0502030303020204" pitchFamily="34" charset="0"/>
              </a:rPr>
            </a:br>
            <a:r>
              <a:rPr lang="en-US" altLang="en-US" sz="1400" dirty="0" bmk="">
                <a:latin typeface="Candara" panose="020E0502030303020204" pitchFamily="34" charset="0"/>
              </a:rPr>
              <a:t>This night's great business into my dispatch;</a:t>
            </a:r>
            <a:br>
              <a:rPr lang="en-US" altLang="en-US" sz="1400" dirty="0" bmk="">
                <a:latin typeface="Candara" panose="020E0502030303020204" pitchFamily="34" charset="0"/>
              </a:rPr>
            </a:br>
            <a:r>
              <a:rPr lang="en-US" altLang="en-US" sz="1400" dirty="0" bmk="">
                <a:latin typeface="Candara" panose="020E0502030303020204" pitchFamily="34" charset="0"/>
              </a:rPr>
              <a:t>Which shall to all our nights and days to come</a:t>
            </a:r>
            <a:br>
              <a:rPr lang="en-US" altLang="en-US" sz="1400" dirty="0" bmk="">
                <a:latin typeface="Candara" panose="020E0502030303020204" pitchFamily="34" charset="0"/>
              </a:rPr>
            </a:br>
            <a:r>
              <a:rPr lang="en-US" altLang="en-US" sz="1400" dirty="0" bmk="">
                <a:latin typeface="Candara" panose="020E0502030303020204" pitchFamily="34" charset="0"/>
              </a:rPr>
              <a:t>Give solely sovereign sway and </a:t>
            </a:r>
            <a:r>
              <a:rPr lang="en-US" altLang="en-US" sz="1400" dirty="0" err="1" bmk="">
                <a:latin typeface="Candara" panose="020E0502030303020204" pitchFamily="34" charset="0"/>
              </a:rPr>
              <a:t>masterdom</a:t>
            </a:r>
            <a:r>
              <a:rPr lang="en-US" altLang="en-US" sz="1400" dirty="0" bmk="">
                <a:latin typeface="Candara" panose="020E0502030303020204" pitchFamily="34" charset="0"/>
              </a:rPr>
              <a:t>.</a:t>
            </a:r>
            <a:r>
              <a:rPr lang="en-US" altLang="en-US" sz="1400" dirty="0">
                <a:latin typeface="Candara" panose="020E0502030303020204" pitchFamily="34" charset="0"/>
              </a:rPr>
              <a:t> </a:t>
            </a:r>
          </a:p>
        </p:txBody>
      </p:sp>
      <p:sp>
        <p:nvSpPr>
          <p:cNvPr id="2" name="TextBox 1">
            <a:extLst>
              <a:ext uri="{FF2B5EF4-FFF2-40B4-BE49-F238E27FC236}">
                <a16:creationId xmlns:a16="http://schemas.microsoft.com/office/drawing/2014/main" id="{A2A124DC-6E14-4997-BE53-968189C4D782}"/>
              </a:ext>
            </a:extLst>
          </p:cNvPr>
          <p:cNvSpPr txBox="1"/>
          <p:nvPr/>
        </p:nvSpPr>
        <p:spPr>
          <a:xfrm>
            <a:off x="5160416" y="181259"/>
            <a:ext cx="2592288" cy="830997"/>
          </a:xfrm>
          <a:prstGeom prst="rect">
            <a:avLst/>
          </a:prstGeom>
          <a:noFill/>
          <a:ln w="28575">
            <a:solidFill>
              <a:schemeClr val="tx1"/>
            </a:solidFill>
          </a:ln>
        </p:spPr>
        <p:txBody>
          <a:bodyPr wrap="square" rtlCol="0">
            <a:spAutoFit/>
          </a:bodyPr>
          <a:lstStyle/>
          <a:p>
            <a:r>
              <a:rPr lang="en-GB" sz="1600" b="1" dirty="0"/>
              <a:t>Who is she talking to?</a:t>
            </a:r>
          </a:p>
          <a:p>
            <a:r>
              <a:rPr lang="en-GB" sz="1600" b="1" dirty="0"/>
              <a:t>How does she talk to him?</a:t>
            </a:r>
          </a:p>
          <a:p>
            <a:r>
              <a:rPr lang="en-GB" sz="1600" b="1" dirty="0"/>
              <a:t>Who is she talking about?</a:t>
            </a:r>
          </a:p>
        </p:txBody>
      </p:sp>
      <p:sp>
        <p:nvSpPr>
          <p:cNvPr id="7" name="TextBox 6">
            <a:extLst>
              <a:ext uri="{FF2B5EF4-FFF2-40B4-BE49-F238E27FC236}">
                <a16:creationId xmlns:a16="http://schemas.microsoft.com/office/drawing/2014/main" id="{F1D629A2-1361-4FF3-B248-35A91165BE73}"/>
              </a:ext>
            </a:extLst>
          </p:cNvPr>
          <p:cNvSpPr txBox="1"/>
          <p:nvPr/>
        </p:nvSpPr>
        <p:spPr>
          <a:xfrm>
            <a:off x="7898432" y="1459523"/>
            <a:ext cx="2592288" cy="338554"/>
          </a:xfrm>
          <a:prstGeom prst="rect">
            <a:avLst/>
          </a:prstGeom>
          <a:noFill/>
          <a:ln w="28575">
            <a:solidFill>
              <a:schemeClr val="tx1"/>
            </a:solidFill>
          </a:ln>
        </p:spPr>
        <p:txBody>
          <a:bodyPr wrap="square" rtlCol="0">
            <a:spAutoFit/>
          </a:bodyPr>
          <a:lstStyle/>
          <a:p>
            <a:r>
              <a:rPr lang="en-GB" sz="1600" b="1" dirty="0"/>
              <a:t>What has she decided?</a:t>
            </a:r>
          </a:p>
        </p:txBody>
      </p:sp>
      <p:sp>
        <p:nvSpPr>
          <p:cNvPr id="9" name="TextBox 8">
            <a:extLst>
              <a:ext uri="{FF2B5EF4-FFF2-40B4-BE49-F238E27FC236}">
                <a16:creationId xmlns:a16="http://schemas.microsoft.com/office/drawing/2014/main" id="{4E6769D6-794B-4FAD-8C99-00EA1428DE54}"/>
              </a:ext>
            </a:extLst>
          </p:cNvPr>
          <p:cNvSpPr txBox="1"/>
          <p:nvPr/>
        </p:nvSpPr>
        <p:spPr>
          <a:xfrm>
            <a:off x="1744316" y="4879034"/>
            <a:ext cx="3240360" cy="830997"/>
          </a:xfrm>
          <a:prstGeom prst="rect">
            <a:avLst/>
          </a:prstGeom>
          <a:noFill/>
          <a:ln w="28575">
            <a:solidFill>
              <a:schemeClr val="tx1"/>
            </a:solidFill>
          </a:ln>
        </p:spPr>
        <p:txBody>
          <a:bodyPr wrap="square" rtlCol="0">
            <a:spAutoFit/>
          </a:bodyPr>
          <a:lstStyle/>
          <a:p>
            <a:r>
              <a:rPr lang="en-GB" sz="1600" b="1" dirty="0"/>
              <a:t>Does she behave in a way that a typical Jacobean women would be expected to behave?</a:t>
            </a:r>
          </a:p>
        </p:txBody>
      </p:sp>
      <p:sp>
        <p:nvSpPr>
          <p:cNvPr id="10" name="TextBox 9">
            <a:extLst>
              <a:ext uri="{FF2B5EF4-FFF2-40B4-BE49-F238E27FC236}">
                <a16:creationId xmlns:a16="http://schemas.microsoft.com/office/drawing/2014/main" id="{F5996B16-711F-4C54-AB5E-812EB41FA039}"/>
              </a:ext>
            </a:extLst>
          </p:cNvPr>
          <p:cNvSpPr txBox="1"/>
          <p:nvPr/>
        </p:nvSpPr>
        <p:spPr>
          <a:xfrm>
            <a:off x="1744316" y="1813551"/>
            <a:ext cx="2199134" cy="2554545"/>
          </a:xfrm>
          <a:prstGeom prst="rect">
            <a:avLst/>
          </a:prstGeom>
          <a:noFill/>
          <a:ln w="28575">
            <a:solidFill>
              <a:schemeClr val="tx1"/>
            </a:solidFill>
          </a:ln>
        </p:spPr>
        <p:txBody>
          <a:bodyPr wrap="square" rtlCol="0">
            <a:spAutoFit/>
          </a:bodyPr>
          <a:lstStyle/>
          <a:p>
            <a:r>
              <a:rPr lang="en-GB" sz="1600" b="1" dirty="0"/>
              <a:t>Why does she use the metaphor of the serpent and the flower?</a:t>
            </a:r>
          </a:p>
          <a:p>
            <a:r>
              <a:rPr lang="en-GB" sz="1600" b="1" dirty="0"/>
              <a:t>Which techniques can you see here?</a:t>
            </a:r>
          </a:p>
          <a:p>
            <a:r>
              <a:rPr lang="en-GB" sz="1600" b="1" dirty="0"/>
              <a:t>Which biblical story does it link to?</a:t>
            </a:r>
          </a:p>
          <a:p>
            <a:r>
              <a:rPr lang="en-GB" sz="1600" b="1" dirty="0"/>
              <a:t>What does this make her sound like?</a:t>
            </a:r>
          </a:p>
        </p:txBody>
      </p:sp>
      <p:sp>
        <p:nvSpPr>
          <p:cNvPr id="11" name="TextBox 10">
            <a:extLst>
              <a:ext uri="{FF2B5EF4-FFF2-40B4-BE49-F238E27FC236}">
                <a16:creationId xmlns:a16="http://schemas.microsoft.com/office/drawing/2014/main" id="{63484A2A-F76C-43DF-AE0B-1271E0C1EB71}"/>
              </a:ext>
            </a:extLst>
          </p:cNvPr>
          <p:cNvSpPr txBox="1"/>
          <p:nvPr/>
        </p:nvSpPr>
        <p:spPr>
          <a:xfrm>
            <a:off x="1744316" y="132979"/>
            <a:ext cx="2592288" cy="1323439"/>
          </a:xfrm>
          <a:prstGeom prst="rect">
            <a:avLst/>
          </a:prstGeom>
          <a:noFill/>
          <a:ln w="28575">
            <a:solidFill>
              <a:schemeClr val="tx1"/>
            </a:solidFill>
          </a:ln>
        </p:spPr>
        <p:txBody>
          <a:bodyPr wrap="square" rtlCol="0">
            <a:spAutoFit/>
          </a:bodyPr>
          <a:lstStyle/>
          <a:p>
            <a:r>
              <a:rPr lang="en-GB" sz="1600" b="1" dirty="0"/>
              <a:t>What does she tell him to do at the end of the speech?</a:t>
            </a:r>
          </a:p>
          <a:p>
            <a:r>
              <a:rPr lang="en-GB" sz="1600" b="1" dirty="0"/>
              <a:t>Would you expect Macbeth to take orders from his wife?</a:t>
            </a:r>
          </a:p>
        </p:txBody>
      </p:sp>
      <p:sp>
        <p:nvSpPr>
          <p:cNvPr id="12" name="TextBox 11">
            <a:extLst>
              <a:ext uri="{FF2B5EF4-FFF2-40B4-BE49-F238E27FC236}">
                <a16:creationId xmlns:a16="http://schemas.microsoft.com/office/drawing/2014/main" id="{F4F9C135-5BE0-4422-9050-A0037907D1AB}"/>
              </a:ext>
            </a:extLst>
          </p:cNvPr>
          <p:cNvSpPr txBox="1"/>
          <p:nvPr/>
        </p:nvSpPr>
        <p:spPr>
          <a:xfrm>
            <a:off x="8374458" y="2414622"/>
            <a:ext cx="2113930" cy="1815882"/>
          </a:xfrm>
          <a:prstGeom prst="rect">
            <a:avLst/>
          </a:prstGeom>
          <a:noFill/>
          <a:ln w="28575">
            <a:solidFill>
              <a:schemeClr val="tx1"/>
            </a:solidFill>
          </a:ln>
        </p:spPr>
        <p:txBody>
          <a:bodyPr wrap="square" rtlCol="0">
            <a:spAutoFit/>
          </a:bodyPr>
          <a:lstStyle/>
          <a:p>
            <a:r>
              <a:rPr lang="en-GB" sz="1600" b="1" dirty="0"/>
              <a:t>What does she say about Macbeth’s face?</a:t>
            </a:r>
          </a:p>
          <a:p>
            <a:r>
              <a:rPr lang="en-GB" sz="1600" b="1" dirty="0"/>
              <a:t>Why is this important?</a:t>
            </a:r>
          </a:p>
          <a:p>
            <a:r>
              <a:rPr lang="en-GB" sz="1600" b="1" dirty="0"/>
              <a:t>Which theme does it link to?</a:t>
            </a:r>
          </a:p>
          <a:p>
            <a:r>
              <a:rPr lang="en-GB" sz="1600" b="1" dirty="0"/>
              <a:t>Why is it an effective metaphor?</a:t>
            </a:r>
          </a:p>
        </p:txBody>
      </p:sp>
      <p:sp>
        <p:nvSpPr>
          <p:cNvPr id="13" name="TextBox 12">
            <a:extLst>
              <a:ext uri="{FF2B5EF4-FFF2-40B4-BE49-F238E27FC236}">
                <a16:creationId xmlns:a16="http://schemas.microsoft.com/office/drawing/2014/main" id="{F2385002-FC46-46C3-8F88-4852D76DCC1B}"/>
              </a:ext>
            </a:extLst>
          </p:cNvPr>
          <p:cNvSpPr txBox="1"/>
          <p:nvPr/>
        </p:nvSpPr>
        <p:spPr>
          <a:xfrm>
            <a:off x="3576240" y="6067164"/>
            <a:ext cx="2880320" cy="584775"/>
          </a:xfrm>
          <a:prstGeom prst="rect">
            <a:avLst/>
          </a:prstGeom>
          <a:noFill/>
          <a:ln w="28575">
            <a:solidFill>
              <a:schemeClr val="tx1"/>
            </a:solidFill>
          </a:ln>
        </p:spPr>
        <p:txBody>
          <a:bodyPr wrap="square" rtlCol="0">
            <a:spAutoFit/>
          </a:bodyPr>
          <a:lstStyle/>
          <a:p>
            <a:r>
              <a:rPr lang="en-GB" sz="1600" b="1" dirty="0"/>
              <a:t>What sort of verbs does she use when talking to her husband?</a:t>
            </a:r>
          </a:p>
        </p:txBody>
      </p:sp>
      <p:sp>
        <p:nvSpPr>
          <p:cNvPr id="14" name="TextBox 13">
            <a:extLst>
              <a:ext uri="{FF2B5EF4-FFF2-40B4-BE49-F238E27FC236}">
                <a16:creationId xmlns:a16="http://schemas.microsoft.com/office/drawing/2014/main" id="{A59E58C3-5100-48B1-8DB6-85C4A9B37CD5}"/>
              </a:ext>
            </a:extLst>
          </p:cNvPr>
          <p:cNvSpPr txBox="1"/>
          <p:nvPr/>
        </p:nvSpPr>
        <p:spPr>
          <a:xfrm>
            <a:off x="6777223" y="5229201"/>
            <a:ext cx="3384376" cy="584775"/>
          </a:xfrm>
          <a:prstGeom prst="rect">
            <a:avLst/>
          </a:prstGeom>
          <a:noFill/>
          <a:ln w="28575">
            <a:solidFill>
              <a:schemeClr val="tx1"/>
            </a:solidFill>
          </a:ln>
        </p:spPr>
        <p:txBody>
          <a:bodyPr wrap="square" rtlCol="0">
            <a:spAutoFit/>
          </a:bodyPr>
          <a:lstStyle/>
          <a:p>
            <a:r>
              <a:rPr lang="en-GB" sz="1600" b="1" dirty="0"/>
              <a:t>How does she tell him to act?</a:t>
            </a:r>
          </a:p>
          <a:p>
            <a:r>
              <a:rPr lang="en-GB" sz="1600" b="1" dirty="0"/>
              <a:t>Should a loyal subject act in this way?</a:t>
            </a:r>
          </a:p>
        </p:txBody>
      </p:sp>
    </p:spTree>
    <p:extLst>
      <p:ext uri="{BB962C8B-B14F-4D97-AF65-F5344CB8AC3E}">
        <p14:creationId xmlns:p14="http://schemas.microsoft.com/office/powerpoint/2010/main" val="1334468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8051" y="219876"/>
            <a:ext cx="1944216" cy="2246769"/>
          </a:xfrm>
          <a:prstGeom prst="rect">
            <a:avLst/>
          </a:prstGeom>
          <a:noFill/>
        </p:spPr>
        <p:txBody>
          <a:bodyPr wrap="square" rtlCol="0">
            <a:spAutoFit/>
          </a:bodyPr>
          <a:lstStyle/>
          <a:p>
            <a:r>
              <a:rPr lang="en-GB" sz="1400" b="1" dirty="0">
                <a:latin typeface="Candara" panose="020E0502030303020204" pitchFamily="34" charset="0"/>
              </a:rPr>
              <a:t>Subject matter / inference</a:t>
            </a:r>
          </a:p>
          <a:p>
            <a:endParaRPr lang="en-GB" sz="1400" b="1" dirty="0">
              <a:latin typeface="Candara" panose="020E0502030303020204" pitchFamily="34" charset="0"/>
            </a:endParaRPr>
          </a:p>
          <a:p>
            <a:r>
              <a:rPr lang="en-GB" sz="1400" dirty="0">
                <a:latin typeface="Candara" panose="020E0502030303020204" pitchFamily="34" charset="0"/>
              </a:rPr>
              <a:t>Lady Macbeth is speaking to Macbeth after he has returned from battle</a:t>
            </a:r>
          </a:p>
          <a:p>
            <a:r>
              <a:rPr lang="en-GB" sz="1400" dirty="0">
                <a:latin typeface="Candara" panose="020E0502030303020204" pitchFamily="34" charset="0"/>
              </a:rPr>
              <a:t>She take charge of the conversation giving him orders and advice</a:t>
            </a:r>
          </a:p>
        </p:txBody>
      </p:sp>
      <p:sp>
        <p:nvSpPr>
          <p:cNvPr id="6" name="TextBox 5"/>
          <p:cNvSpPr txBox="1"/>
          <p:nvPr/>
        </p:nvSpPr>
        <p:spPr>
          <a:xfrm>
            <a:off x="9199085" y="219876"/>
            <a:ext cx="2440391" cy="3539430"/>
          </a:xfrm>
          <a:prstGeom prst="rect">
            <a:avLst/>
          </a:prstGeom>
          <a:noFill/>
        </p:spPr>
        <p:txBody>
          <a:bodyPr wrap="square" rtlCol="0">
            <a:spAutoFit/>
          </a:bodyPr>
          <a:lstStyle/>
          <a:p>
            <a:r>
              <a:rPr lang="en-GB" sz="1400" b="1" dirty="0">
                <a:latin typeface="Candara" panose="020E0502030303020204" pitchFamily="34" charset="0"/>
              </a:rPr>
              <a:t>Language/devices</a:t>
            </a:r>
          </a:p>
          <a:p>
            <a:endParaRPr lang="en-GB" sz="1400" b="1" dirty="0">
              <a:latin typeface="Candara" panose="020E0502030303020204" pitchFamily="34" charset="0"/>
            </a:endParaRPr>
          </a:p>
          <a:p>
            <a:r>
              <a:rPr lang="en-GB" sz="1400" b="1" dirty="0">
                <a:latin typeface="Candara" panose="020E0502030303020204" pitchFamily="34" charset="0"/>
              </a:rPr>
              <a:t> </a:t>
            </a:r>
            <a:r>
              <a:rPr lang="en-GB" sz="1400" dirty="0">
                <a:latin typeface="Candara" panose="020E0502030303020204" pitchFamily="34" charset="0"/>
              </a:rPr>
              <a:t>Adverb indicates intent – she is determined that Duncan will die that night</a:t>
            </a:r>
          </a:p>
          <a:p>
            <a:endParaRPr lang="en-GB" sz="1400" dirty="0">
              <a:latin typeface="Candara" panose="020E0502030303020204" pitchFamily="34" charset="0"/>
            </a:endParaRPr>
          </a:p>
          <a:p>
            <a:r>
              <a:rPr lang="en-GB" sz="1400" dirty="0">
                <a:latin typeface="Candara" panose="020E0502030303020204" pitchFamily="34" charset="0"/>
              </a:rPr>
              <a:t>Lots of figurative language linking to appearance and reality</a:t>
            </a:r>
          </a:p>
          <a:p>
            <a:endParaRPr lang="en-GB" sz="1400" dirty="0">
              <a:latin typeface="Candara" panose="020E0502030303020204" pitchFamily="34" charset="0"/>
            </a:endParaRPr>
          </a:p>
          <a:p>
            <a:r>
              <a:rPr lang="en-GB" sz="1400" dirty="0">
                <a:latin typeface="Candara" panose="020E0502030303020204" pitchFamily="34" charset="0"/>
              </a:rPr>
              <a:t>Biblical allusions to serpent – original sin and evil</a:t>
            </a:r>
          </a:p>
          <a:p>
            <a:endParaRPr lang="en-GB" sz="1400" dirty="0">
              <a:latin typeface="Candara" panose="020E0502030303020204" pitchFamily="34" charset="0"/>
            </a:endParaRPr>
          </a:p>
          <a:p>
            <a:r>
              <a:rPr lang="en-GB" sz="1400" dirty="0">
                <a:latin typeface="Candara" panose="020E0502030303020204" pitchFamily="34" charset="0"/>
              </a:rPr>
              <a:t>Imperative verbs indicating commanding nature and desire to dominate</a:t>
            </a:r>
          </a:p>
        </p:txBody>
      </p:sp>
      <p:sp>
        <p:nvSpPr>
          <p:cNvPr id="7" name="TextBox 6"/>
          <p:cNvSpPr txBox="1"/>
          <p:nvPr/>
        </p:nvSpPr>
        <p:spPr>
          <a:xfrm>
            <a:off x="238031" y="3001016"/>
            <a:ext cx="2304256" cy="3754874"/>
          </a:xfrm>
          <a:prstGeom prst="rect">
            <a:avLst/>
          </a:prstGeom>
          <a:noFill/>
        </p:spPr>
        <p:txBody>
          <a:bodyPr wrap="square" rtlCol="0">
            <a:spAutoFit/>
          </a:bodyPr>
          <a:lstStyle/>
          <a:p>
            <a:r>
              <a:rPr lang="en-GB" sz="1400" b="1" dirty="0">
                <a:latin typeface="Candara" panose="020E0502030303020204" pitchFamily="34" charset="0"/>
              </a:rPr>
              <a:t>Themes and links to other parts of the play </a:t>
            </a:r>
            <a:r>
              <a:rPr lang="en-GB" sz="1400" b="1" dirty="0">
                <a:solidFill>
                  <a:srgbClr val="FF0000"/>
                </a:solidFill>
                <a:latin typeface="Candara" panose="020E0502030303020204" pitchFamily="34" charset="0"/>
              </a:rPr>
              <a:t>(jot down quotations here)</a:t>
            </a:r>
          </a:p>
          <a:p>
            <a:endParaRPr lang="en-GB" sz="1400" b="1" dirty="0">
              <a:latin typeface="Candara" panose="020E0502030303020204" pitchFamily="34" charset="0"/>
            </a:endParaRPr>
          </a:p>
          <a:p>
            <a:r>
              <a:rPr lang="en-GB" sz="1400" dirty="0">
                <a:latin typeface="Candara" panose="020E0502030303020204" pitchFamily="34" charset="0"/>
              </a:rPr>
              <a:t>She is commanding as she was when demanding that the spirits “unsex” her</a:t>
            </a:r>
          </a:p>
          <a:p>
            <a:endParaRPr lang="en-GB" sz="1400" dirty="0">
              <a:latin typeface="Candara" panose="020E0502030303020204" pitchFamily="34" charset="0"/>
            </a:endParaRPr>
          </a:p>
          <a:p>
            <a:r>
              <a:rPr lang="en-GB" sz="1400" dirty="0">
                <a:latin typeface="Candara" panose="020E0502030303020204" pitchFamily="34" charset="0"/>
              </a:rPr>
              <a:t>Takes charge directly after the murder of Duncan (daggers and hands) and at the feast (“Are you a man?”)</a:t>
            </a:r>
          </a:p>
          <a:p>
            <a:endParaRPr lang="en-GB" sz="1400" dirty="0">
              <a:latin typeface="Candara" panose="020E0502030303020204" pitchFamily="34" charset="0"/>
            </a:endParaRPr>
          </a:p>
          <a:p>
            <a:r>
              <a:rPr lang="en-GB" sz="1400" dirty="0">
                <a:latin typeface="Candara" panose="020E0502030303020204" pitchFamily="34" charset="0"/>
              </a:rPr>
              <a:t>Gradually loses her mind and sees blood on her hands</a:t>
            </a:r>
          </a:p>
        </p:txBody>
      </p:sp>
      <p:sp>
        <p:nvSpPr>
          <p:cNvPr id="8" name="TextBox 7"/>
          <p:cNvSpPr txBox="1"/>
          <p:nvPr/>
        </p:nvSpPr>
        <p:spPr>
          <a:xfrm>
            <a:off x="9123136" y="4333750"/>
            <a:ext cx="2592288" cy="2246769"/>
          </a:xfrm>
          <a:prstGeom prst="rect">
            <a:avLst/>
          </a:prstGeom>
          <a:noFill/>
        </p:spPr>
        <p:txBody>
          <a:bodyPr wrap="square" rtlCol="0">
            <a:spAutoFit/>
          </a:bodyPr>
          <a:lstStyle/>
          <a:p>
            <a:r>
              <a:rPr lang="en-GB" sz="1400" b="1" dirty="0">
                <a:latin typeface="Candara" panose="020E0502030303020204" pitchFamily="34" charset="0"/>
              </a:rPr>
              <a:t>Contextual factors</a:t>
            </a:r>
          </a:p>
          <a:p>
            <a:endParaRPr lang="en-GB" sz="1400" b="1" dirty="0">
              <a:latin typeface="Candara" panose="020E0502030303020204" pitchFamily="34" charset="0"/>
            </a:endParaRPr>
          </a:p>
          <a:p>
            <a:r>
              <a:rPr lang="en-GB" sz="1400" dirty="0">
                <a:latin typeface="Candara" panose="020E0502030303020204" pitchFamily="34" charset="0"/>
              </a:rPr>
              <a:t>Does not conform to stereotype of Elizabethan woman – she challenges traditional gender roles</a:t>
            </a:r>
          </a:p>
          <a:p>
            <a:endParaRPr lang="en-GB" sz="1400" dirty="0">
              <a:latin typeface="Candara" panose="020E0502030303020204" pitchFamily="34" charset="0"/>
            </a:endParaRPr>
          </a:p>
          <a:p>
            <a:r>
              <a:rPr lang="en-GB" sz="1400" dirty="0">
                <a:latin typeface="Candara" panose="020E0502030303020204" pitchFamily="34" charset="0"/>
              </a:rPr>
              <a:t>Obvious links to witches and supernatural – evil and malicious</a:t>
            </a:r>
          </a:p>
        </p:txBody>
      </p:sp>
      <p:sp>
        <p:nvSpPr>
          <p:cNvPr id="2" name="Rectangle 1"/>
          <p:cNvSpPr/>
          <p:nvPr/>
        </p:nvSpPr>
        <p:spPr>
          <a:xfrm>
            <a:off x="4237276" y="178769"/>
            <a:ext cx="3527590" cy="461665"/>
          </a:xfrm>
          <a:prstGeom prst="rect">
            <a:avLst/>
          </a:prstGeom>
          <a:ln w="12700">
            <a:solidFill>
              <a:schemeClr val="tx1"/>
            </a:solidFill>
          </a:ln>
        </p:spPr>
        <p:txBody>
          <a:bodyPr wrap="square">
            <a:spAutoFit/>
          </a:bodyPr>
          <a:lstStyle/>
          <a:p>
            <a:r>
              <a:rPr lang="en-GB" sz="1200" b="1" dirty="0"/>
              <a:t>Starting with this speech, explain how Shakespeare presents Lady Macbeth as a strong character</a:t>
            </a:r>
          </a:p>
        </p:txBody>
      </p:sp>
      <p:sp>
        <p:nvSpPr>
          <p:cNvPr id="10" name="Rectangle 9"/>
          <p:cNvSpPr/>
          <p:nvPr/>
        </p:nvSpPr>
        <p:spPr>
          <a:xfrm>
            <a:off x="3863752" y="1440650"/>
            <a:ext cx="4680520" cy="2893100"/>
          </a:xfrm>
          <a:prstGeom prst="rect">
            <a:avLst/>
          </a:prstGeom>
        </p:spPr>
        <p:txBody>
          <a:bodyPr wrap="square">
            <a:spAutoFit/>
          </a:bodyPr>
          <a:lstStyle/>
          <a:p>
            <a:pPr lvl="0" eaLnBrk="0" fontAlgn="base" hangingPunct="0">
              <a:spcBef>
                <a:spcPct val="0"/>
              </a:spcBef>
              <a:spcAft>
                <a:spcPct val="0"/>
              </a:spcAft>
            </a:pPr>
            <a:r>
              <a:rPr lang="en-US" altLang="en-US" sz="1400" b="1" dirty="0">
                <a:solidFill>
                  <a:srgbClr val="000000"/>
                </a:solidFill>
                <a:latin typeface="Candara" panose="020E0502030303020204" pitchFamily="34" charset="0"/>
                <a:cs typeface="Times New Roman" panose="02020603050405020304" pitchFamily="18" charset="0"/>
              </a:rPr>
              <a:t>LAD</a:t>
            </a:r>
            <a:r>
              <a:rPr lang="en-US" altLang="en-US" sz="1400" b="1" dirty="0" bmk="">
                <a:solidFill>
                  <a:srgbClr val="000000"/>
                </a:solidFill>
                <a:latin typeface="Candara" panose="020E0502030303020204" pitchFamily="34" charset="0"/>
                <a:cs typeface="Times New Roman" panose="02020603050405020304" pitchFamily="18" charset="0"/>
              </a:rPr>
              <a:t>Y MACBETH</a:t>
            </a:r>
          </a:p>
          <a:p>
            <a:pPr lvl="0" eaLnBrk="0" fontAlgn="base" hangingPunct="0">
              <a:spcBef>
                <a:spcPct val="0"/>
              </a:spcBef>
              <a:spcAft>
                <a:spcPct val="0"/>
              </a:spcAft>
            </a:pPr>
            <a:endParaRPr lang="en-US" altLang="en-US" sz="1400" b="1" dirty="0" bmk="">
              <a:solidFill>
                <a:srgbClr val="000000"/>
              </a:solidFill>
              <a:latin typeface="Candara" panose="020E0502030303020204" pitchFamily="34" charset="0"/>
              <a:cs typeface="Times New Roman" panose="02020603050405020304" pitchFamily="18" charset="0"/>
            </a:endParaRPr>
          </a:p>
          <a:p>
            <a:pPr lvl="0" eaLnBrk="0" fontAlgn="base" hangingPunct="0">
              <a:spcBef>
                <a:spcPct val="0"/>
              </a:spcBef>
              <a:spcAft>
                <a:spcPct val="0"/>
              </a:spcAft>
            </a:pPr>
            <a:r>
              <a:rPr lang="en-US" altLang="en-US" sz="1400" dirty="0" bmk="">
                <a:latin typeface="Candara" panose="020E0502030303020204" pitchFamily="34" charset="0"/>
              </a:rPr>
              <a:t>O, never</a:t>
            </a:r>
            <a:br>
              <a:rPr lang="en-US" altLang="en-US" sz="1400" dirty="0" bmk="">
                <a:latin typeface="Candara" panose="020E0502030303020204" pitchFamily="34" charset="0"/>
              </a:rPr>
            </a:br>
            <a:r>
              <a:rPr lang="en-US" altLang="en-US" sz="1400" dirty="0" bmk="">
                <a:latin typeface="Candara" panose="020E0502030303020204" pitchFamily="34" charset="0"/>
              </a:rPr>
              <a:t>Shall sun that morrow see!</a:t>
            </a:r>
            <a:br>
              <a:rPr lang="en-US" altLang="en-US" sz="1400" dirty="0" bmk="">
                <a:latin typeface="Candara" panose="020E0502030303020204" pitchFamily="34" charset="0"/>
              </a:rPr>
            </a:br>
            <a:r>
              <a:rPr lang="en-US" altLang="en-US" sz="1400" dirty="0" bmk="">
                <a:latin typeface="Candara" panose="020E0502030303020204" pitchFamily="34" charset="0"/>
              </a:rPr>
              <a:t>Your face, my thane, is as a book where men</a:t>
            </a:r>
            <a:br>
              <a:rPr lang="en-US" altLang="en-US" sz="1400" dirty="0" bmk="">
                <a:latin typeface="Candara" panose="020E0502030303020204" pitchFamily="34" charset="0"/>
              </a:rPr>
            </a:br>
            <a:r>
              <a:rPr lang="en-US" altLang="en-US" sz="1400" dirty="0" bmk="">
                <a:latin typeface="Candara" panose="020E0502030303020204" pitchFamily="34" charset="0"/>
              </a:rPr>
              <a:t>May read strange matters. To beguile the time,</a:t>
            </a:r>
            <a:br>
              <a:rPr lang="en-US" altLang="en-US" sz="1400" dirty="0" bmk="">
                <a:latin typeface="Candara" panose="020E0502030303020204" pitchFamily="34" charset="0"/>
              </a:rPr>
            </a:br>
            <a:r>
              <a:rPr lang="en-US" altLang="en-US" sz="1400" dirty="0" bmk="">
                <a:latin typeface="Candara" panose="020E0502030303020204" pitchFamily="34" charset="0"/>
              </a:rPr>
              <a:t>Look like the time; bear welcome in your eye,</a:t>
            </a:r>
            <a:br>
              <a:rPr lang="en-US" altLang="en-US" sz="1400" dirty="0" bmk="">
                <a:latin typeface="Candara" panose="020E0502030303020204" pitchFamily="34" charset="0"/>
              </a:rPr>
            </a:br>
            <a:r>
              <a:rPr lang="en-US" altLang="en-US" sz="1400" dirty="0" bmk="">
                <a:latin typeface="Candara" panose="020E0502030303020204" pitchFamily="34" charset="0"/>
              </a:rPr>
              <a:t>Your hand, your tongue: look like the innocent flower,</a:t>
            </a:r>
            <a:br>
              <a:rPr lang="en-US" altLang="en-US" sz="1400" dirty="0" bmk="">
                <a:latin typeface="Candara" panose="020E0502030303020204" pitchFamily="34" charset="0"/>
              </a:rPr>
            </a:br>
            <a:r>
              <a:rPr lang="en-US" altLang="en-US" sz="1400" dirty="0" bmk="">
                <a:latin typeface="Candara" panose="020E0502030303020204" pitchFamily="34" charset="0"/>
              </a:rPr>
              <a:t>But be the serpent </a:t>
            </a:r>
            <a:r>
              <a:rPr lang="en-US" altLang="en-US" sz="1400" dirty="0" err="1" bmk="">
                <a:latin typeface="Candara" panose="020E0502030303020204" pitchFamily="34" charset="0"/>
              </a:rPr>
              <a:t>under't</a:t>
            </a:r>
            <a:r>
              <a:rPr lang="en-US" altLang="en-US" sz="1400" dirty="0" bmk="">
                <a:latin typeface="Candara" panose="020E0502030303020204" pitchFamily="34" charset="0"/>
              </a:rPr>
              <a:t>. He that's coming</a:t>
            </a:r>
            <a:br>
              <a:rPr lang="en-US" altLang="en-US" sz="1400" dirty="0" bmk="">
                <a:latin typeface="Candara" panose="020E0502030303020204" pitchFamily="34" charset="0"/>
              </a:rPr>
            </a:br>
            <a:r>
              <a:rPr lang="en-US" altLang="en-US" sz="1400" dirty="0" bmk="">
                <a:latin typeface="Candara" panose="020E0502030303020204" pitchFamily="34" charset="0"/>
              </a:rPr>
              <a:t>Must be provided for: and you shall put</a:t>
            </a:r>
            <a:br>
              <a:rPr lang="en-US" altLang="en-US" sz="1400" dirty="0" bmk="">
                <a:latin typeface="Candara" panose="020E0502030303020204" pitchFamily="34" charset="0"/>
              </a:rPr>
            </a:br>
            <a:r>
              <a:rPr lang="en-US" altLang="en-US" sz="1400" dirty="0" bmk="">
                <a:latin typeface="Candara" panose="020E0502030303020204" pitchFamily="34" charset="0"/>
              </a:rPr>
              <a:t>This night's great business into my dispatch;</a:t>
            </a:r>
            <a:br>
              <a:rPr lang="en-US" altLang="en-US" sz="1400" dirty="0" bmk="">
                <a:latin typeface="Candara" panose="020E0502030303020204" pitchFamily="34" charset="0"/>
              </a:rPr>
            </a:br>
            <a:r>
              <a:rPr lang="en-US" altLang="en-US" sz="1400" dirty="0" bmk="">
                <a:latin typeface="Candara" panose="020E0502030303020204" pitchFamily="34" charset="0"/>
              </a:rPr>
              <a:t>Which shall to all our nights and days to come</a:t>
            </a:r>
            <a:br>
              <a:rPr lang="en-US" altLang="en-US" sz="1400" dirty="0" bmk="">
                <a:latin typeface="Candara" panose="020E0502030303020204" pitchFamily="34" charset="0"/>
              </a:rPr>
            </a:br>
            <a:r>
              <a:rPr lang="en-US" altLang="en-US" sz="1400" dirty="0" bmk="">
                <a:latin typeface="Candara" panose="020E0502030303020204" pitchFamily="34" charset="0"/>
              </a:rPr>
              <a:t>Give solely sovereign sway and </a:t>
            </a:r>
            <a:r>
              <a:rPr lang="en-US" altLang="en-US" sz="1400" dirty="0" err="1" bmk="">
                <a:latin typeface="Candara" panose="020E0502030303020204" pitchFamily="34" charset="0"/>
              </a:rPr>
              <a:t>masterdom</a:t>
            </a:r>
            <a:r>
              <a:rPr lang="en-US" altLang="en-US" sz="1400" dirty="0" bmk="">
                <a:latin typeface="Candara" panose="020E0502030303020204" pitchFamily="34" charset="0"/>
              </a:rPr>
              <a:t>.</a:t>
            </a:r>
            <a:r>
              <a:rPr lang="en-US" altLang="en-US" sz="1400" dirty="0">
                <a:latin typeface="Candara" panose="020E0502030303020204" pitchFamily="34" charset="0"/>
              </a:rPr>
              <a:t> </a:t>
            </a:r>
          </a:p>
        </p:txBody>
      </p:sp>
    </p:spTree>
    <p:extLst>
      <p:ext uri="{BB962C8B-B14F-4D97-AF65-F5344CB8AC3E}">
        <p14:creationId xmlns:p14="http://schemas.microsoft.com/office/powerpoint/2010/main" val="2621457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DE078-DA8B-46ED-A72A-5650292C9A25}"/>
              </a:ext>
            </a:extLst>
          </p:cNvPr>
          <p:cNvSpPr txBox="1"/>
          <p:nvPr/>
        </p:nvSpPr>
        <p:spPr>
          <a:xfrm>
            <a:off x="596347" y="81875"/>
            <a:ext cx="11078817" cy="3293209"/>
          </a:xfrm>
          <a:prstGeom prst="rect">
            <a:avLst/>
          </a:prstGeom>
          <a:noFill/>
        </p:spPr>
        <p:txBody>
          <a:bodyPr wrap="square" rtlCol="0">
            <a:spAutoFit/>
          </a:bodyPr>
          <a:lstStyle/>
          <a:p>
            <a:r>
              <a:rPr lang="en-GB" sz="1600" dirty="0">
                <a:solidFill>
                  <a:srgbClr val="000000"/>
                </a:solidFill>
                <a:latin typeface="Candara" panose="020E0502030303020204" pitchFamily="34" charset="0"/>
                <a:ea typeface="Times New Roman" panose="02020603050405020304" pitchFamily="18" charset="0"/>
              </a:rPr>
              <a:t>Lady Macbeth is a strong female character who takes control of events early on in the play. She is able to manipulate her husband, plan a murder and cover for Macbeth when he starts to lose his mind. She undermines stereotypical notions of the female norm in Jacobean society but eventually pays for this transgression with her life.</a:t>
            </a:r>
          </a:p>
          <a:p>
            <a:endParaRPr lang="en-GB" sz="1600" dirty="0">
              <a:solidFill>
                <a:srgbClr val="000000"/>
              </a:solidFill>
              <a:latin typeface="Candara" panose="020E0502030303020204" pitchFamily="34" charset="0"/>
              <a:ea typeface="Times New Roman" panose="02020603050405020304" pitchFamily="18" charset="0"/>
            </a:endParaRPr>
          </a:p>
          <a:p>
            <a:r>
              <a:rPr lang="en-GB" sz="1600" dirty="0">
                <a:latin typeface="Candara" panose="020E0502030303020204" pitchFamily="34" charset="0"/>
              </a:rPr>
              <a:t>Shakespeare presents her as a strong character here and in the rest of the play in a number of ways. This speech which comes from act 1 of the play shows Lady Macbeth speaking to her husband after he has returned from battle. She is the one who takes charge immediately, telling Macbeth that Duncan, who is due at arrive at Dunsinane later, “never that sun shall morrow see”. This tells the audience that she has already decided that the king will die. The use of the modal verb “shall” is particularly effective as it suggests that there is no doubt in her mind that the king must be murdered, giving us the impression that she is strong-minded and decisive; traits which would not normally be associated with a Jacobean lady. Just before this speech she had demanded that the spirits “unsex” her, giving her characteristics usually associated with men at the time. Shakespeare is showing us how she is prepared to give up her feminine passivity in order to become stronger and more active so she can achieve her ambition of making Macbeth king.</a:t>
            </a:r>
          </a:p>
        </p:txBody>
      </p:sp>
      <p:sp>
        <p:nvSpPr>
          <p:cNvPr id="5" name="TextBox 4">
            <a:extLst>
              <a:ext uri="{FF2B5EF4-FFF2-40B4-BE49-F238E27FC236}">
                <a16:creationId xmlns:a16="http://schemas.microsoft.com/office/drawing/2014/main" id="{9405127E-61B7-41FD-BF13-7629CA6156C5}"/>
              </a:ext>
            </a:extLst>
          </p:cNvPr>
          <p:cNvSpPr txBox="1"/>
          <p:nvPr/>
        </p:nvSpPr>
        <p:spPr>
          <a:xfrm>
            <a:off x="596347" y="3564017"/>
            <a:ext cx="4335506" cy="2862322"/>
          </a:xfrm>
          <a:prstGeom prst="rect">
            <a:avLst/>
          </a:prstGeom>
          <a:noFill/>
        </p:spPr>
        <p:txBody>
          <a:bodyPr wrap="square" rtlCol="0">
            <a:spAutoFit/>
          </a:bodyPr>
          <a:lstStyle/>
          <a:p>
            <a:r>
              <a:rPr lang="en-GB" sz="2000" dirty="0">
                <a:latin typeface="Candara" panose="020E0502030303020204" pitchFamily="34" charset="0"/>
              </a:rPr>
              <a:t>Can you identify:</a:t>
            </a:r>
          </a:p>
          <a:p>
            <a:endParaRPr lang="en-GB" sz="2000" dirty="0">
              <a:latin typeface="Candara" panose="020E0502030303020204" pitchFamily="34" charset="0"/>
            </a:endParaRPr>
          </a:p>
          <a:p>
            <a:pPr marL="285750" indent="-285750">
              <a:buFont typeface="Wingdings" panose="05000000000000000000" pitchFamily="2" charset="2"/>
              <a:buChar char="ü"/>
            </a:pPr>
            <a:r>
              <a:rPr lang="en-GB" sz="2000" b="1" dirty="0">
                <a:latin typeface="Candara" panose="020E0502030303020204" pitchFamily="34" charset="0"/>
              </a:rPr>
              <a:t>Overall summing up of character</a:t>
            </a:r>
          </a:p>
          <a:p>
            <a:pPr marL="285750" indent="-285750">
              <a:buFont typeface="Wingdings" panose="05000000000000000000" pitchFamily="2" charset="2"/>
              <a:buChar char="ü"/>
            </a:pPr>
            <a:r>
              <a:rPr lang="en-GB" sz="2000" b="1" dirty="0">
                <a:solidFill>
                  <a:schemeClr val="accent6">
                    <a:lumMod val="75000"/>
                  </a:schemeClr>
                </a:solidFill>
                <a:latin typeface="Candara" panose="020E0502030303020204" pitchFamily="34" charset="0"/>
              </a:rPr>
              <a:t>Point</a:t>
            </a:r>
          </a:p>
          <a:p>
            <a:pPr marL="285750" indent="-285750">
              <a:buFont typeface="Wingdings" panose="05000000000000000000" pitchFamily="2" charset="2"/>
              <a:buChar char="ü"/>
            </a:pPr>
            <a:r>
              <a:rPr lang="en-GB" sz="2000" b="1" dirty="0">
                <a:solidFill>
                  <a:srgbClr val="FF0000"/>
                </a:solidFill>
                <a:latin typeface="Candara" panose="020E0502030303020204" pitchFamily="34" charset="0"/>
              </a:rPr>
              <a:t>Use of evidence</a:t>
            </a:r>
          </a:p>
          <a:p>
            <a:pPr marL="285750" indent="-285750">
              <a:buFont typeface="Wingdings" panose="05000000000000000000" pitchFamily="2" charset="2"/>
              <a:buChar char="ü"/>
            </a:pPr>
            <a:r>
              <a:rPr lang="en-GB" sz="2000" b="1" dirty="0">
                <a:solidFill>
                  <a:srgbClr val="00B050"/>
                </a:solidFill>
                <a:latin typeface="Candara" panose="020E0502030303020204" pitchFamily="34" charset="0"/>
              </a:rPr>
              <a:t>Subject terminology</a:t>
            </a:r>
          </a:p>
          <a:p>
            <a:pPr marL="285750" indent="-285750">
              <a:buFont typeface="Wingdings" panose="05000000000000000000" pitchFamily="2" charset="2"/>
              <a:buChar char="ü"/>
            </a:pPr>
            <a:r>
              <a:rPr lang="en-GB" sz="2000" b="1" dirty="0">
                <a:solidFill>
                  <a:srgbClr val="0070C0"/>
                </a:solidFill>
                <a:latin typeface="Candara" panose="020E0502030303020204" pitchFamily="34" charset="0"/>
              </a:rPr>
              <a:t>Analysis of language and techniques</a:t>
            </a:r>
          </a:p>
          <a:p>
            <a:pPr marL="285750" indent="-285750">
              <a:buFont typeface="Wingdings" panose="05000000000000000000" pitchFamily="2" charset="2"/>
              <a:buChar char="ü"/>
            </a:pPr>
            <a:r>
              <a:rPr lang="en-GB" sz="2000" b="1" dirty="0">
                <a:solidFill>
                  <a:srgbClr val="7030A0"/>
                </a:solidFill>
                <a:latin typeface="Candara" panose="020E0502030303020204" pitchFamily="34" charset="0"/>
              </a:rPr>
              <a:t>Reference to contextual factors</a:t>
            </a:r>
          </a:p>
        </p:txBody>
      </p:sp>
      <p:sp>
        <p:nvSpPr>
          <p:cNvPr id="2" name="TextBox 1">
            <a:extLst>
              <a:ext uri="{FF2B5EF4-FFF2-40B4-BE49-F238E27FC236}">
                <a16:creationId xmlns:a16="http://schemas.microsoft.com/office/drawing/2014/main" id="{43438102-6FFA-4C92-94A8-7A5B4AD3D4E4}"/>
              </a:ext>
            </a:extLst>
          </p:cNvPr>
          <p:cNvSpPr txBox="1"/>
          <p:nvPr/>
        </p:nvSpPr>
        <p:spPr>
          <a:xfrm>
            <a:off x="8256240" y="4995178"/>
            <a:ext cx="1224136" cy="369332"/>
          </a:xfrm>
          <a:prstGeom prst="rect">
            <a:avLst/>
          </a:prstGeom>
          <a:noFill/>
        </p:spPr>
        <p:txBody>
          <a:bodyPr wrap="square" rtlCol="0">
            <a:spAutoFit/>
          </a:bodyPr>
          <a:lstStyle/>
          <a:p>
            <a:r>
              <a:rPr lang="en-GB" dirty="0">
                <a:latin typeface="Candara" panose="020E0502030303020204" pitchFamily="34" charset="0"/>
                <a:hlinkClick r:id="rId2" action="ppaction://hlinkfile"/>
              </a:rPr>
              <a:t>Pupil copy</a:t>
            </a:r>
            <a:endParaRPr lang="en-GB" dirty="0">
              <a:latin typeface="Candara" panose="020E0502030303020204" pitchFamily="34" charset="0"/>
            </a:endParaRPr>
          </a:p>
        </p:txBody>
      </p:sp>
    </p:spTree>
    <p:extLst>
      <p:ext uri="{BB962C8B-B14F-4D97-AF65-F5344CB8AC3E}">
        <p14:creationId xmlns:p14="http://schemas.microsoft.com/office/powerpoint/2010/main" val="947313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DE078-DA8B-46ED-A72A-5650292C9A25}"/>
              </a:ext>
            </a:extLst>
          </p:cNvPr>
          <p:cNvSpPr txBox="1"/>
          <p:nvPr/>
        </p:nvSpPr>
        <p:spPr>
          <a:xfrm>
            <a:off x="318051" y="81875"/>
            <a:ext cx="11330609" cy="3293209"/>
          </a:xfrm>
          <a:prstGeom prst="rect">
            <a:avLst/>
          </a:prstGeom>
          <a:noFill/>
        </p:spPr>
        <p:txBody>
          <a:bodyPr wrap="square" rtlCol="0">
            <a:spAutoFit/>
          </a:bodyPr>
          <a:lstStyle/>
          <a:p>
            <a:r>
              <a:rPr lang="en-GB" sz="1600" b="1" dirty="0">
                <a:solidFill>
                  <a:srgbClr val="000000"/>
                </a:solidFill>
                <a:latin typeface="Calibri" panose="020F0502020204030204" pitchFamily="34" charset="0"/>
                <a:ea typeface="Times New Roman" panose="02020603050405020304" pitchFamily="18" charset="0"/>
              </a:rPr>
              <a:t>Lady Macbeth is a strong female character who takes control of events early on in the play. She is able to manipulate her husband, plan a murder and cover for Macbeth when he starts to lose his mind. She undermines stereotypical notions of the female norm in Jacobean society but eventually pays for this transgression with her life.</a:t>
            </a:r>
          </a:p>
          <a:p>
            <a:endParaRPr lang="en-GB" sz="1600" dirty="0">
              <a:solidFill>
                <a:srgbClr val="000000"/>
              </a:solidFill>
              <a:latin typeface="Calibri" panose="020F0502020204030204" pitchFamily="34" charset="0"/>
              <a:ea typeface="Times New Roman" panose="02020603050405020304" pitchFamily="18" charset="0"/>
            </a:endParaRPr>
          </a:p>
          <a:p>
            <a:r>
              <a:rPr lang="en-GB" sz="1600" b="1" dirty="0">
                <a:solidFill>
                  <a:schemeClr val="accent6">
                    <a:lumMod val="75000"/>
                  </a:schemeClr>
                </a:solidFill>
                <a:latin typeface="Candara" panose="020E0502030303020204" pitchFamily="34" charset="0"/>
              </a:rPr>
              <a:t>Shakespeare presents her as a strong </a:t>
            </a:r>
            <a:r>
              <a:rPr lang="en-GB" sz="1600" b="1" dirty="0">
                <a:solidFill>
                  <a:srgbClr val="00B050"/>
                </a:solidFill>
                <a:latin typeface="Candara" panose="020E0502030303020204" pitchFamily="34" charset="0"/>
              </a:rPr>
              <a:t>character</a:t>
            </a:r>
            <a:r>
              <a:rPr lang="en-GB" sz="1600" b="1" dirty="0">
                <a:solidFill>
                  <a:schemeClr val="accent6">
                    <a:lumMod val="75000"/>
                  </a:schemeClr>
                </a:solidFill>
                <a:latin typeface="Candara" panose="020E0502030303020204" pitchFamily="34" charset="0"/>
              </a:rPr>
              <a:t> here and in the rest of the </a:t>
            </a:r>
            <a:r>
              <a:rPr lang="en-GB" sz="1600" b="1" dirty="0">
                <a:solidFill>
                  <a:srgbClr val="00B050"/>
                </a:solidFill>
                <a:latin typeface="Candara" panose="020E0502030303020204" pitchFamily="34" charset="0"/>
              </a:rPr>
              <a:t>play</a:t>
            </a:r>
            <a:r>
              <a:rPr lang="en-GB" sz="1600" b="1" dirty="0">
                <a:solidFill>
                  <a:schemeClr val="accent6">
                    <a:lumMod val="75000"/>
                  </a:schemeClr>
                </a:solidFill>
                <a:latin typeface="Candara" panose="020E0502030303020204" pitchFamily="34" charset="0"/>
              </a:rPr>
              <a:t> in a number of ways. This </a:t>
            </a:r>
            <a:r>
              <a:rPr lang="en-GB" sz="1600" b="1" dirty="0">
                <a:solidFill>
                  <a:srgbClr val="00B050"/>
                </a:solidFill>
                <a:latin typeface="Candara" panose="020E0502030303020204" pitchFamily="34" charset="0"/>
              </a:rPr>
              <a:t>speech</a:t>
            </a:r>
            <a:r>
              <a:rPr lang="en-GB" sz="1600" b="1" dirty="0">
                <a:solidFill>
                  <a:schemeClr val="accent6">
                    <a:lumMod val="75000"/>
                  </a:schemeClr>
                </a:solidFill>
                <a:latin typeface="Candara" panose="020E0502030303020204" pitchFamily="34" charset="0"/>
              </a:rPr>
              <a:t> which comes from </a:t>
            </a:r>
            <a:r>
              <a:rPr lang="en-GB" sz="1600" b="1" dirty="0">
                <a:solidFill>
                  <a:srgbClr val="00B050"/>
                </a:solidFill>
                <a:latin typeface="Candara" panose="020E0502030303020204" pitchFamily="34" charset="0"/>
              </a:rPr>
              <a:t>act 1 of the play </a:t>
            </a:r>
            <a:r>
              <a:rPr lang="en-GB" sz="1600" b="1" dirty="0">
                <a:solidFill>
                  <a:schemeClr val="accent6">
                    <a:lumMod val="75000"/>
                  </a:schemeClr>
                </a:solidFill>
                <a:latin typeface="Candara" panose="020E0502030303020204" pitchFamily="34" charset="0"/>
              </a:rPr>
              <a:t>shows </a:t>
            </a:r>
            <a:r>
              <a:rPr lang="en-GB" sz="1600" b="1" dirty="0">
                <a:solidFill>
                  <a:srgbClr val="00B050"/>
                </a:solidFill>
                <a:latin typeface="Candara" panose="020E0502030303020204" pitchFamily="34" charset="0"/>
              </a:rPr>
              <a:t>Lady Macbeth </a:t>
            </a:r>
            <a:r>
              <a:rPr lang="en-GB" sz="1600" b="1" dirty="0">
                <a:solidFill>
                  <a:schemeClr val="accent6">
                    <a:lumMod val="75000"/>
                  </a:schemeClr>
                </a:solidFill>
                <a:latin typeface="Candara" panose="020E0502030303020204" pitchFamily="34" charset="0"/>
              </a:rPr>
              <a:t>speaking to her husband after he has returned from battle. She is the one who takes charge immediately, telling Macbeth that Duncan, who is due at arrive at Dunsinane later</a:t>
            </a:r>
            <a:r>
              <a:rPr lang="en-GB" sz="1600" dirty="0">
                <a:solidFill>
                  <a:srgbClr val="FF0000"/>
                </a:solidFill>
                <a:latin typeface="Candara" panose="020E0502030303020204" pitchFamily="34" charset="0"/>
              </a:rPr>
              <a:t>, </a:t>
            </a:r>
            <a:r>
              <a:rPr lang="en-GB" sz="1600" b="1" dirty="0">
                <a:solidFill>
                  <a:srgbClr val="FF0000"/>
                </a:solidFill>
                <a:latin typeface="Candara" panose="020E0502030303020204" pitchFamily="34" charset="0"/>
              </a:rPr>
              <a:t>“never that sun shall morrow see”. </a:t>
            </a:r>
            <a:r>
              <a:rPr lang="en-GB" sz="1600" b="1" dirty="0">
                <a:solidFill>
                  <a:srgbClr val="00B0F0"/>
                </a:solidFill>
                <a:latin typeface="Candara" panose="020E0502030303020204" pitchFamily="34" charset="0"/>
              </a:rPr>
              <a:t>This tells the </a:t>
            </a:r>
            <a:r>
              <a:rPr lang="en-GB" sz="1600" b="1" dirty="0">
                <a:solidFill>
                  <a:srgbClr val="00B050"/>
                </a:solidFill>
                <a:latin typeface="Candara" panose="020E0502030303020204" pitchFamily="34" charset="0"/>
              </a:rPr>
              <a:t>audience</a:t>
            </a:r>
            <a:r>
              <a:rPr lang="en-GB" sz="1600" b="1" dirty="0">
                <a:solidFill>
                  <a:srgbClr val="00B0F0"/>
                </a:solidFill>
                <a:latin typeface="Candara" panose="020E0502030303020204" pitchFamily="34" charset="0"/>
              </a:rPr>
              <a:t> that she has already decided that the king will die. The use of the </a:t>
            </a:r>
            <a:r>
              <a:rPr lang="en-GB" sz="1600" b="1" dirty="0">
                <a:solidFill>
                  <a:srgbClr val="00B050"/>
                </a:solidFill>
                <a:latin typeface="Candara" panose="020E0502030303020204" pitchFamily="34" charset="0"/>
              </a:rPr>
              <a:t>modal verb </a:t>
            </a:r>
            <a:r>
              <a:rPr lang="en-GB" sz="1600" b="1" dirty="0">
                <a:solidFill>
                  <a:srgbClr val="FF0000"/>
                </a:solidFill>
                <a:latin typeface="Candara" panose="020E0502030303020204" pitchFamily="34" charset="0"/>
              </a:rPr>
              <a:t>“shall</a:t>
            </a:r>
            <a:r>
              <a:rPr lang="en-GB" sz="1600" b="1" dirty="0">
                <a:solidFill>
                  <a:srgbClr val="00B0F0"/>
                </a:solidFill>
                <a:latin typeface="Candara" panose="020E0502030303020204" pitchFamily="34" charset="0"/>
              </a:rPr>
              <a:t>” is particularly effective as it suggests that there is no doubt in her mind that the king must be murdered, giving us the impression that she is strong-minded and decisive; traits which would not normally be associated with a Jacobean lady. Just before this speech she had demanded that the spirits “unsex” her, giving her characteristics usually associated with men at the time. </a:t>
            </a:r>
            <a:r>
              <a:rPr lang="en-GB" sz="1600" b="1" dirty="0">
                <a:solidFill>
                  <a:srgbClr val="00B050"/>
                </a:solidFill>
                <a:latin typeface="Candara" panose="020E0502030303020204" pitchFamily="34" charset="0"/>
              </a:rPr>
              <a:t>Shakespeare</a:t>
            </a:r>
            <a:r>
              <a:rPr lang="en-GB" sz="1600" b="1" dirty="0">
                <a:solidFill>
                  <a:srgbClr val="7030A0"/>
                </a:solidFill>
                <a:latin typeface="Candara" panose="020E0502030303020204" pitchFamily="34" charset="0"/>
              </a:rPr>
              <a:t> is showing us how she is prepared to give up her feminine passivity in order to become stronger and more active so she can achieve her ambition of making Macbeth king</a:t>
            </a:r>
            <a:r>
              <a:rPr lang="en-GB" sz="1500" b="1" dirty="0">
                <a:solidFill>
                  <a:srgbClr val="7030A0"/>
                </a:solidFill>
                <a:latin typeface="Candara" panose="020E0502030303020204" pitchFamily="34" charset="0"/>
              </a:rPr>
              <a:t>.</a:t>
            </a:r>
          </a:p>
        </p:txBody>
      </p:sp>
      <p:sp>
        <p:nvSpPr>
          <p:cNvPr id="5" name="TextBox 4">
            <a:extLst>
              <a:ext uri="{FF2B5EF4-FFF2-40B4-BE49-F238E27FC236}">
                <a16:creationId xmlns:a16="http://schemas.microsoft.com/office/drawing/2014/main" id="{9405127E-61B7-41FD-BF13-7629CA6156C5}"/>
              </a:ext>
            </a:extLst>
          </p:cNvPr>
          <p:cNvSpPr txBox="1"/>
          <p:nvPr/>
        </p:nvSpPr>
        <p:spPr>
          <a:xfrm>
            <a:off x="543871" y="3748683"/>
            <a:ext cx="4335506" cy="2862322"/>
          </a:xfrm>
          <a:prstGeom prst="rect">
            <a:avLst/>
          </a:prstGeom>
          <a:noFill/>
        </p:spPr>
        <p:txBody>
          <a:bodyPr wrap="square" rtlCol="0">
            <a:spAutoFit/>
          </a:bodyPr>
          <a:lstStyle/>
          <a:p>
            <a:r>
              <a:rPr lang="en-GB" sz="2000" dirty="0">
                <a:latin typeface="Candara" panose="020E0502030303020204" pitchFamily="34" charset="0"/>
              </a:rPr>
              <a:t>Can you identify:</a:t>
            </a:r>
          </a:p>
          <a:p>
            <a:endParaRPr lang="en-GB" sz="2000" dirty="0">
              <a:latin typeface="Candara" panose="020E0502030303020204" pitchFamily="34" charset="0"/>
            </a:endParaRPr>
          </a:p>
          <a:p>
            <a:pPr marL="285750" indent="-285750">
              <a:buFont typeface="Wingdings" panose="05000000000000000000" pitchFamily="2" charset="2"/>
              <a:buChar char="ü"/>
            </a:pPr>
            <a:r>
              <a:rPr lang="en-GB" sz="2000" b="1" dirty="0">
                <a:latin typeface="Candara" panose="020E0502030303020204" pitchFamily="34" charset="0"/>
              </a:rPr>
              <a:t>Overall summing up of character</a:t>
            </a:r>
          </a:p>
          <a:p>
            <a:pPr marL="285750" indent="-285750">
              <a:buFont typeface="Wingdings" panose="05000000000000000000" pitchFamily="2" charset="2"/>
              <a:buChar char="ü"/>
            </a:pPr>
            <a:r>
              <a:rPr lang="en-GB" sz="2000" b="1" dirty="0">
                <a:solidFill>
                  <a:schemeClr val="accent6">
                    <a:lumMod val="75000"/>
                  </a:schemeClr>
                </a:solidFill>
                <a:latin typeface="Candara" panose="020E0502030303020204" pitchFamily="34" charset="0"/>
              </a:rPr>
              <a:t>Point</a:t>
            </a:r>
          </a:p>
          <a:p>
            <a:pPr marL="285750" indent="-285750">
              <a:buFont typeface="Wingdings" panose="05000000000000000000" pitchFamily="2" charset="2"/>
              <a:buChar char="ü"/>
            </a:pPr>
            <a:r>
              <a:rPr lang="en-GB" sz="2000" b="1" dirty="0">
                <a:solidFill>
                  <a:srgbClr val="FF0000"/>
                </a:solidFill>
                <a:latin typeface="Candara" panose="020E0502030303020204" pitchFamily="34" charset="0"/>
              </a:rPr>
              <a:t>Use of evidence</a:t>
            </a:r>
          </a:p>
          <a:p>
            <a:pPr marL="285750" indent="-285750">
              <a:buFont typeface="Wingdings" panose="05000000000000000000" pitchFamily="2" charset="2"/>
              <a:buChar char="ü"/>
            </a:pPr>
            <a:r>
              <a:rPr lang="en-GB" sz="2000" b="1" dirty="0">
                <a:solidFill>
                  <a:srgbClr val="00B050"/>
                </a:solidFill>
                <a:latin typeface="Candara" panose="020E0502030303020204" pitchFamily="34" charset="0"/>
              </a:rPr>
              <a:t>Subject terminology</a:t>
            </a:r>
          </a:p>
          <a:p>
            <a:pPr marL="285750" indent="-285750">
              <a:buFont typeface="Wingdings" panose="05000000000000000000" pitchFamily="2" charset="2"/>
              <a:buChar char="ü"/>
            </a:pPr>
            <a:r>
              <a:rPr lang="en-GB" sz="2000" b="1" dirty="0">
                <a:solidFill>
                  <a:srgbClr val="0070C0"/>
                </a:solidFill>
                <a:latin typeface="Candara" panose="020E0502030303020204" pitchFamily="34" charset="0"/>
              </a:rPr>
              <a:t>Analysis of language and techniques</a:t>
            </a:r>
          </a:p>
          <a:p>
            <a:pPr marL="285750" indent="-285750">
              <a:buFont typeface="Wingdings" panose="05000000000000000000" pitchFamily="2" charset="2"/>
              <a:buChar char="ü"/>
            </a:pPr>
            <a:r>
              <a:rPr lang="en-GB" sz="2000" b="1" dirty="0">
                <a:solidFill>
                  <a:srgbClr val="7030A0"/>
                </a:solidFill>
                <a:latin typeface="Candara" panose="020E0502030303020204" pitchFamily="34" charset="0"/>
              </a:rPr>
              <a:t>Reference to contextual factors</a:t>
            </a:r>
          </a:p>
        </p:txBody>
      </p:sp>
      <p:sp>
        <p:nvSpPr>
          <p:cNvPr id="2" name="TextBox 1">
            <a:extLst>
              <a:ext uri="{FF2B5EF4-FFF2-40B4-BE49-F238E27FC236}">
                <a16:creationId xmlns:a16="http://schemas.microsoft.com/office/drawing/2014/main" id="{43438102-6FFA-4C92-94A8-7A5B4AD3D4E4}"/>
              </a:ext>
            </a:extLst>
          </p:cNvPr>
          <p:cNvSpPr txBox="1"/>
          <p:nvPr/>
        </p:nvSpPr>
        <p:spPr>
          <a:xfrm>
            <a:off x="8256240" y="4995178"/>
            <a:ext cx="1224136" cy="369332"/>
          </a:xfrm>
          <a:prstGeom prst="rect">
            <a:avLst/>
          </a:prstGeom>
          <a:noFill/>
        </p:spPr>
        <p:txBody>
          <a:bodyPr wrap="square" rtlCol="0">
            <a:spAutoFit/>
          </a:bodyPr>
          <a:lstStyle/>
          <a:p>
            <a:r>
              <a:rPr lang="en-GB" dirty="0">
                <a:latin typeface="Candara" panose="020E0502030303020204" pitchFamily="34" charset="0"/>
                <a:hlinkClick r:id="rId2" action="ppaction://hlinkfile"/>
              </a:rPr>
              <a:t>Pupil copy</a:t>
            </a:r>
            <a:endParaRPr lang="en-GB" dirty="0">
              <a:latin typeface="Candara" panose="020E0502030303020204" pitchFamily="34" charset="0"/>
            </a:endParaRPr>
          </a:p>
        </p:txBody>
      </p:sp>
    </p:spTree>
    <p:extLst>
      <p:ext uri="{BB962C8B-B14F-4D97-AF65-F5344CB8AC3E}">
        <p14:creationId xmlns:p14="http://schemas.microsoft.com/office/powerpoint/2010/main" val="3538034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4887" y="689852"/>
            <a:ext cx="10972800" cy="5940088"/>
          </a:xfrm>
          <a:prstGeom prst="rect">
            <a:avLst/>
          </a:prstGeom>
          <a:noFill/>
          <a:ln w="38100">
            <a:solidFill>
              <a:srgbClr val="FF0000"/>
            </a:solidFill>
          </a:ln>
        </p:spPr>
        <p:txBody>
          <a:bodyPr wrap="square" rtlCol="0">
            <a:spAutoFit/>
          </a:bodyPr>
          <a:lstStyle/>
          <a:p>
            <a:r>
              <a:rPr lang="en-GB" sz="2000" dirty="0">
                <a:latin typeface="Candara" panose="020E0502030303020204" pitchFamily="34" charset="0"/>
              </a:rPr>
              <a:t>How to set out our answer:</a:t>
            </a:r>
          </a:p>
          <a:p>
            <a:endParaRPr lang="en-GB" sz="2000" dirty="0">
              <a:latin typeface="Candara" panose="020E0502030303020204" pitchFamily="34" charset="0"/>
            </a:endParaRPr>
          </a:p>
          <a:p>
            <a:r>
              <a:rPr lang="en-GB" b="1" dirty="0">
                <a:latin typeface="Candara" panose="020E0502030303020204" pitchFamily="34" charset="0"/>
              </a:rPr>
              <a:t>Referring to the extract:</a:t>
            </a:r>
          </a:p>
          <a:p>
            <a:r>
              <a:rPr lang="en-GB" sz="1600" dirty="0">
                <a:latin typeface="Candara" panose="020E0502030303020204" pitchFamily="34" charset="0"/>
              </a:rPr>
              <a:t>Another way in which Lady Macbeth is shown to be strong is when she says “………………..”. This means that_______________  and gives the audience the impression that_____________ Shakespeare is showing us that___________________</a:t>
            </a:r>
          </a:p>
          <a:p>
            <a:endParaRPr lang="en-GB" sz="1600" dirty="0">
              <a:latin typeface="Candara" panose="020E0502030303020204" pitchFamily="34" charset="0"/>
            </a:endParaRPr>
          </a:p>
          <a:p>
            <a:r>
              <a:rPr lang="en-GB" sz="1600" dirty="0">
                <a:latin typeface="Candara" panose="020E0502030303020204" pitchFamily="34" charset="0"/>
              </a:rPr>
              <a:t>Lady Macbeth goes on to say that “……………” which shows us that_____________________ The use of “…………….” is particularly effective because___________________ </a:t>
            </a:r>
          </a:p>
          <a:p>
            <a:endParaRPr lang="en-GB" sz="1600" dirty="0">
              <a:latin typeface="Candara" panose="020E0502030303020204" pitchFamily="34" charset="0"/>
            </a:endParaRPr>
          </a:p>
          <a:p>
            <a:r>
              <a:rPr lang="en-GB" sz="1600" dirty="0">
                <a:latin typeface="Candara" panose="020E0502030303020204" pitchFamily="34" charset="0"/>
              </a:rPr>
              <a:t>We are also given the impression that she is strong when Shakespeare writes that “…………………..” telling us that _____________ This suggests that____________</a:t>
            </a:r>
          </a:p>
          <a:p>
            <a:endParaRPr lang="en-GB" sz="1600" dirty="0">
              <a:latin typeface="Candara" panose="020E0502030303020204" pitchFamily="34" charset="0"/>
            </a:endParaRPr>
          </a:p>
          <a:p>
            <a:r>
              <a:rPr lang="en-GB" b="1" dirty="0">
                <a:latin typeface="Candara" panose="020E0502030303020204" pitchFamily="34" charset="0"/>
              </a:rPr>
              <a:t>Referring to the play as a whole:</a:t>
            </a:r>
          </a:p>
          <a:p>
            <a:r>
              <a:rPr lang="en-GB" sz="1600" dirty="0">
                <a:latin typeface="Candara" panose="020E0502030303020204" pitchFamily="34" charset="0"/>
              </a:rPr>
              <a:t>At the start of the play, Lady Macbeth ________________________ She is described as “……….” giving us the impression that_______ </a:t>
            </a:r>
          </a:p>
          <a:p>
            <a:endParaRPr lang="en-GB" sz="1600" dirty="0">
              <a:latin typeface="Candara" panose="020E0502030303020204" pitchFamily="34" charset="0"/>
            </a:endParaRPr>
          </a:p>
          <a:p>
            <a:r>
              <a:rPr lang="en-GB" sz="1600" dirty="0">
                <a:latin typeface="Candara" panose="020E0502030303020204" pitchFamily="34" charset="0"/>
              </a:rPr>
              <a:t>After__________________, Shakespeare presents Lady Macbeth as strong when______</a:t>
            </a:r>
          </a:p>
          <a:p>
            <a:r>
              <a:rPr lang="en-GB" sz="1600" dirty="0">
                <a:latin typeface="Candara" panose="020E0502030303020204" pitchFamily="34" charset="0"/>
              </a:rPr>
              <a:t>The line “…………………..” is particularly effective as_________________</a:t>
            </a:r>
          </a:p>
          <a:p>
            <a:endParaRPr lang="en-GB" sz="1600" dirty="0">
              <a:latin typeface="Candara" panose="020E0502030303020204" pitchFamily="34" charset="0"/>
            </a:endParaRPr>
          </a:p>
          <a:p>
            <a:r>
              <a:rPr lang="en-GB" sz="1600" dirty="0">
                <a:latin typeface="Candara" panose="020E0502030303020204" pitchFamily="34" charset="0"/>
              </a:rPr>
              <a:t>Another way Shakespeare focuses on her strength is when____</a:t>
            </a:r>
          </a:p>
          <a:p>
            <a:endParaRPr lang="en-GB" sz="1600" dirty="0">
              <a:latin typeface="Candara" panose="020E0502030303020204" pitchFamily="34" charset="0"/>
            </a:endParaRPr>
          </a:p>
          <a:p>
            <a:r>
              <a:rPr lang="en-GB" sz="1600" dirty="0">
                <a:latin typeface="Candara" panose="020E0502030303020204" pitchFamily="34" charset="0"/>
              </a:rPr>
              <a:t>However, at the end of the play____________________</a:t>
            </a:r>
          </a:p>
        </p:txBody>
      </p:sp>
      <p:sp>
        <p:nvSpPr>
          <p:cNvPr id="2" name="TextBox 1">
            <a:extLst>
              <a:ext uri="{FF2B5EF4-FFF2-40B4-BE49-F238E27FC236}">
                <a16:creationId xmlns:a16="http://schemas.microsoft.com/office/drawing/2014/main" id="{E4A4494E-51FC-442F-8181-99C6F64721B0}"/>
              </a:ext>
            </a:extLst>
          </p:cNvPr>
          <p:cNvSpPr txBox="1"/>
          <p:nvPr/>
        </p:nvSpPr>
        <p:spPr>
          <a:xfrm>
            <a:off x="10127501" y="228060"/>
            <a:ext cx="1584176" cy="461665"/>
          </a:xfrm>
          <a:prstGeom prst="rect">
            <a:avLst/>
          </a:prstGeom>
          <a:solidFill>
            <a:srgbClr val="FF0000"/>
          </a:solidFill>
        </p:spPr>
        <p:txBody>
          <a:bodyPr wrap="square" rtlCol="0">
            <a:spAutoFit/>
          </a:bodyPr>
          <a:lstStyle/>
          <a:p>
            <a:r>
              <a:rPr lang="en-GB" sz="2400" b="1" dirty="0">
                <a:latin typeface="Candara" panose="020E0502030303020204" pitchFamily="34" charset="0"/>
              </a:rPr>
              <a:t>Extra help</a:t>
            </a:r>
          </a:p>
        </p:txBody>
      </p:sp>
    </p:spTree>
    <p:extLst>
      <p:ext uri="{BB962C8B-B14F-4D97-AF65-F5344CB8AC3E}">
        <p14:creationId xmlns:p14="http://schemas.microsoft.com/office/powerpoint/2010/main" val="3601421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1775520" y="188641"/>
            <a:ext cx="3931478" cy="6401753"/>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Courier New" pitchFamily="49" charset="0"/>
              </a:defRPr>
            </a:lvl1pPr>
            <a:lvl2pPr marL="742950" indent="-285750" eaLnBrk="0" hangingPunct="0">
              <a:spcBef>
                <a:spcPct val="20000"/>
              </a:spcBef>
              <a:buChar char="–"/>
              <a:defRPr sz="2800">
                <a:solidFill>
                  <a:schemeClr val="tx1"/>
                </a:solidFill>
                <a:latin typeface="Courier New" pitchFamily="49" charset="0"/>
              </a:defRPr>
            </a:lvl2pPr>
            <a:lvl3pPr marL="1143000" indent="-228600" eaLnBrk="0" hangingPunct="0">
              <a:spcBef>
                <a:spcPct val="20000"/>
              </a:spcBef>
              <a:buChar char="•"/>
              <a:defRPr sz="2400">
                <a:solidFill>
                  <a:schemeClr val="tx1"/>
                </a:solidFill>
                <a:latin typeface="Courier New" pitchFamily="49" charset="0"/>
              </a:defRPr>
            </a:lvl3pPr>
            <a:lvl4pPr marL="1600200" indent="-228600" eaLnBrk="0" hangingPunct="0">
              <a:spcBef>
                <a:spcPct val="20000"/>
              </a:spcBef>
              <a:buChar char="–"/>
              <a:defRPr sz="2000">
                <a:solidFill>
                  <a:schemeClr val="tx1"/>
                </a:solidFill>
                <a:latin typeface="Courier New" pitchFamily="49" charset="0"/>
              </a:defRPr>
            </a:lvl4pPr>
            <a:lvl5pPr marL="2057400" indent="-228600" eaLnBrk="0" hangingPunct="0">
              <a:spcBef>
                <a:spcPct val="20000"/>
              </a:spcBef>
              <a:buChar char="»"/>
              <a:defRPr sz="2000">
                <a:solidFill>
                  <a:schemeClr val="tx1"/>
                </a:solidFill>
                <a:latin typeface="Courier New" pitchFamily="49" charset="0"/>
              </a:defRPr>
            </a:lvl5pPr>
            <a:lvl6pPr marL="2514600" indent="-228600" eaLnBrk="0" fontAlgn="base" hangingPunct="0">
              <a:spcBef>
                <a:spcPct val="20000"/>
              </a:spcBef>
              <a:spcAft>
                <a:spcPct val="0"/>
              </a:spcAft>
              <a:buChar char="»"/>
              <a:defRPr sz="2000">
                <a:solidFill>
                  <a:schemeClr val="tx1"/>
                </a:solidFill>
                <a:latin typeface="Courier New" pitchFamily="49" charset="0"/>
              </a:defRPr>
            </a:lvl6pPr>
            <a:lvl7pPr marL="2971800" indent="-228600" eaLnBrk="0" fontAlgn="base" hangingPunct="0">
              <a:spcBef>
                <a:spcPct val="20000"/>
              </a:spcBef>
              <a:spcAft>
                <a:spcPct val="0"/>
              </a:spcAft>
              <a:buChar char="»"/>
              <a:defRPr sz="2000">
                <a:solidFill>
                  <a:schemeClr val="tx1"/>
                </a:solidFill>
                <a:latin typeface="Courier New" pitchFamily="49" charset="0"/>
              </a:defRPr>
            </a:lvl7pPr>
            <a:lvl8pPr marL="3429000" indent="-228600" eaLnBrk="0" fontAlgn="base" hangingPunct="0">
              <a:spcBef>
                <a:spcPct val="20000"/>
              </a:spcBef>
              <a:spcAft>
                <a:spcPct val="0"/>
              </a:spcAft>
              <a:buChar char="»"/>
              <a:defRPr sz="2000">
                <a:solidFill>
                  <a:schemeClr val="tx1"/>
                </a:solidFill>
                <a:latin typeface="Courier New" pitchFamily="49" charset="0"/>
              </a:defRPr>
            </a:lvl8pPr>
            <a:lvl9pPr marL="3886200" indent="-228600" eaLnBrk="0" fontAlgn="base" hangingPunct="0">
              <a:spcBef>
                <a:spcPct val="20000"/>
              </a:spcBef>
              <a:spcAft>
                <a:spcPct val="0"/>
              </a:spcAft>
              <a:buChar char="»"/>
              <a:defRPr sz="2000">
                <a:solidFill>
                  <a:schemeClr val="tx1"/>
                </a:solidFill>
                <a:latin typeface="Courier New" pitchFamily="49" charset="0"/>
              </a:defRPr>
            </a:lvl9pPr>
          </a:lstStyle>
          <a:p>
            <a:pPr eaLnBrk="1" hangingPunct="1">
              <a:spcBef>
                <a:spcPct val="50000"/>
              </a:spcBef>
              <a:buFontTx/>
              <a:buNone/>
            </a:pPr>
            <a:r>
              <a:rPr lang="en-GB" altLang="en-US" sz="2000" b="1" dirty="0">
                <a:latin typeface="Candara" pitchFamily="34" charset="0"/>
              </a:rPr>
              <a:t>To introduce points</a:t>
            </a:r>
          </a:p>
          <a:p>
            <a:pPr eaLnBrk="1" hangingPunct="1">
              <a:spcBef>
                <a:spcPct val="50000"/>
              </a:spcBef>
              <a:buFontTx/>
              <a:buNone/>
            </a:pPr>
            <a:endParaRPr lang="en-GB" altLang="en-US" sz="2000" b="1" dirty="0">
              <a:latin typeface="Candara" pitchFamily="34" charset="0"/>
            </a:endParaRPr>
          </a:p>
          <a:p>
            <a:pPr eaLnBrk="1" hangingPunct="1">
              <a:spcBef>
                <a:spcPct val="50000"/>
              </a:spcBef>
              <a:buFont typeface="Wingdings" pitchFamily="2" charset="2"/>
              <a:buChar char="ü"/>
            </a:pPr>
            <a:r>
              <a:rPr lang="en-GB" altLang="en-US" sz="2000" b="1" dirty="0">
                <a:latin typeface="Candara" pitchFamily="34" charset="0"/>
              </a:rPr>
              <a:t>At the start of the soliloquy…..</a:t>
            </a:r>
          </a:p>
          <a:p>
            <a:pPr eaLnBrk="1" hangingPunct="1">
              <a:spcBef>
                <a:spcPct val="50000"/>
              </a:spcBef>
              <a:buFont typeface="Wingdings" pitchFamily="2" charset="2"/>
              <a:buChar char="ü"/>
            </a:pPr>
            <a:r>
              <a:rPr lang="en-GB" altLang="en-US" sz="2000" b="1" dirty="0">
                <a:latin typeface="Candara" pitchFamily="34" charset="0"/>
              </a:rPr>
              <a:t>When Lady Macbeth says….</a:t>
            </a:r>
          </a:p>
          <a:p>
            <a:pPr eaLnBrk="1" hangingPunct="1">
              <a:spcBef>
                <a:spcPct val="50000"/>
              </a:spcBef>
              <a:buFont typeface="Wingdings" pitchFamily="2" charset="2"/>
              <a:buChar char="ü"/>
            </a:pPr>
            <a:r>
              <a:rPr lang="en-GB" altLang="en-US" sz="2000" b="1" dirty="0">
                <a:latin typeface="Candara" pitchFamily="34" charset="0"/>
              </a:rPr>
              <a:t>We see that Lady Macbeth has become…..</a:t>
            </a:r>
          </a:p>
          <a:p>
            <a:pPr eaLnBrk="1" hangingPunct="1">
              <a:spcBef>
                <a:spcPct val="50000"/>
              </a:spcBef>
              <a:buFont typeface="Wingdings" pitchFamily="2" charset="2"/>
              <a:buChar char="ü"/>
            </a:pPr>
            <a:r>
              <a:rPr lang="en-GB" altLang="en-US" sz="2000" b="1" dirty="0">
                <a:latin typeface="Candara" pitchFamily="34" charset="0"/>
              </a:rPr>
              <a:t>The audience gets the impression that….</a:t>
            </a:r>
          </a:p>
          <a:p>
            <a:pPr eaLnBrk="1" hangingPunct="1">
              <a:spcBef>
                <a:spcPct val="50000"/>
              </a:spcBef>
              <a:buFont typeface="Wingdings" pitchFamily="2" charset="2"/>
              <a:buChar char="ü"/>
            </a:pPr>
            <a:r>
              <a:rPr lang="en-GB" altLang="en-US" sz="2000" b="1" dirty="0">
                <a:latin typeface="Candara" pitchFamily="34" charset="0"/>
              </a:rPr>
              <a:t>It is clear to see that….</a:t>
            </a:r>
          </a:p>
          <a:p>
            <a:pPr eaLnBrk="1" hangingPunct="1">
              <a:spcBef>
                <a:spcPct val="50000"/>
              </a:spcBef>
              <a:buFont typeface="Wingdings" pitchFamily="2" charset="2"/>
              <a:buChar char="ü"/>
            </a:pPr>
            <a:r>
              <a:rPr lang="en-GB" altLang="en-US" sz="2000" b="1" dirty="0">
                <a:latin typeface="Candara" pitchFamily="34" charset="0"/>
              </a:rPr>
              <a:t>It is apparent that……..</a:t>
            </a:r>
          </a:p>
          <a:p>
            <a:pPr eaLnBrk="1" hangingPunct="1">
              <a:spcBef>
                <a:spcPct val="50000"/>
              </a:spcBef>
              <a:buFont typeface="Wingdings" pitchFamily="2" charset="2"/>
              <a:buChar char="ü"/>
            </a:pPr>
            <a:r>
              <a:rPr lang="en-GB" altLang="en-US" sz="2000" b="1" dirty="0">
                <a:latin typeface="Candara" pitchFamily="34" charset="0"/>
              </a:rPr>
              <a:t>At this point in the play…..</a:t>
            </a:r>
          </a:p>
          <a:p>
            <a:pPr eaLnBrk="1" hangingPunct="1">
              <a:spcBef>
                <a:spcPct val="50000"/>
              </a:spcBef>
              <a:buFont typeface="Wingdings" pitchFamily="2" charset="2"/>
              <a:buChar char="ü"/>
            </a:pPr>
            <a:r>
              <a:rPr lang="en-GB" altLang="en-US" sz="2000" b="1" dirty="0">
                <a:latin typeface="Candara" pitchFamily="34" charset="0"/>
              </a:rPr>
              <a:t>When Shakespeare uses……</a:t>
            </a:r>
          </a:p>
          <a:p>
            <a:pPr eaLnBrk="1" hangingPunct="1">
              <a:spcBef>
                <a:spcPct val="50000"/>
              </a:spcBef>
              <a:buFont typeface="Wingdings" pitchFamily="2" charset="2"/>
              <a:buChar char="ü"/>
            </a:pPr>
            <a:r>
              <a:rPr lang="en-GB" altLang="en-US" sz="2000" b="1" dirty="0">
                <a:latin typeface="Candara" pitchFamily="34" charset="0"/>
              </a:rPr>
              <a:t>The use of……….</a:t>
            </a:r>
          </a:p>
          <a:p>
            <a:pPr eaLnBrk="1" hangingPunct="1">
              <a:spcBef>
                <a:spcPct val="50000"/>
              </a:spcBef>
              <a:buFont typeface="Wingdings" pitchFamily="2" charset="2"/>
              <a:buChar char="ü"/>
            </a:pPr>
            <a:r>
              <a:rPr lang="en-GB" altLang="en-US" sz="2000" b="1" dirty="0">
                <a:latin typeface="Candara" pitchFamily="34" charset="0"/>
              </a:rPr>
              <a:t>The playwright goes on to say that…</a:t>
            </a:r>
          </a:p>
        </p:txBody>
      </p:sp>
      <p:sp>
        <p:nvSpPr>
          <p:cNvPr id="5" name="Rectangle 4"/>
          <p:cNvSpPr/>
          <p:nvPr/>
        </p:nvSpPr>
        <p:spPr>
          <a:xfrm>
            <a:off x="6240016" y="188640"/>
            <a:ext cx="4104456" cy="6247864"/>
          </a:xfrm>
          <a:prstGeom prst="rect">
            <a:avLst/>
          </a:prstGeom>
          <a:ln w="57150">
            <a:solidFill>
              <a:srgbClr val="7030A0"/>
            </a:solidFill>
          </a:ln>
        </p:spPr>
        <p:txBody>
          <a:bodyPr wrap="square">
            <a:spAutoFit/>
          </a:bodyPr>
          <a:lstStyle/>
          <a:p>
            <a:pPr>
              <a:spcBef>
                <a:spcPct val="50000"/>
              </a:spcBef>
              <a:defRPr/>
            </a:pPr>
            <a:r>
              <a:rPr lang="en-GB" altLang="en-US" sz="2000" b="1" dirty="0">
                <a:latin typeface="Candara" panose="020E0502030303020204" pitchFamily="34" charset="0"/>
              </a:rPr>
              <a:t>To introduce comments</a:t>
            </a:r>
          </a:p>
          <a:p>
            <a:pPr>
              <a:spcBef>
                <a:spcPct val="50000"/>
              </a:spcBef>
              <a:defRPr/>
            </a:pPr>
            <a:endParaRPr lang="en-GB" altLang="en-US" sz="2000" b="1" dirty="0">
              <a:latin typeface="Candara" panose="020E0502030303020204" pitchFamily="34" charset="0"/>
            </a:endParaRPr>
          </a:p>
          <a:p>
            <a:pPr>
              <a:spcBef>
                <a:spcPct val="50000"/>
              </a:spcBef>
              <a:buFont typeface="Wingdings" pitchFamily="2" charset="2"/>
              <a:buChar char="ü"/>
              <a:defRPr/>
            </a:pPr>
            <a:r>
              <a:rPr lang="en-GB" altLang="en-US" sz="2000" b="1" dirty="0">
                <a:latin typeface="Candara" panose="020E0502030303020204" pitchFamily="34" charset="0"/>
              </a:rPr>
              <a:t>This suggests……</a:t>
            </a:r>
          </a:p>
          <a:p>
            <a:pPr>
              <a:spcBef>
                <a:spcPct val="50000"/>
              </a:spcBef>
              <a:buFont typeface="Wingdings" pitchFamily="2" charset="2"/>
              <a:buChar char="ü"/>
              <a:defRPr/>
            </a:pPr>
            <a:r>
              <a:rPr lang="en-GB" altLang="en-US" sz="2000" b="1" dirty="0">
                <a:latin typeface="Candara" panose="020E0502030303020204" pitchFamily="34" charset="0"/>
              </a:rPr>
              <a:t>This implies….</a:t>
            </a:r>
          </a:p>
          <a:p>
            <a:pPr>
              <a:spcBef>
                <a:spcPct val="50000"/>
              </a:spcBef>
              <a:buFont typeface="Wingdings" pitchFamily="2" charset="2"/>
              <a:buChar char="ü"/>
              <a:defRPr/>
            </a:pPr>
            <a:r>
              <a:rPr lang="en-GB" altLang="en-US" sz="2000" b="1" dirty="0">
                <a:latin typeface="Candara" panose="020E0502030303020204" pitchFamily="34" charset="0"/>
              </a:rPr>
              <a:t>This metaphor/simile is used because…</a:t>
            </a:r>
          </a:p>
          <a:p>
            <a:pPr>
              <a:spcBef>
                <a:spcPct val="50000"/>
              </a:spcBef>
              <a:buFont typeface="Wingdings" pitchFamily="2" charset="2"/>
              <a:buChar char="ü"/>
              <a:defRPr/>
            </a:pPr>
            <a:r>
              <a:rPr lang="en-GB" altLang="en-US" sz="2000" b="1" dirty="0">
                <a:latin typeface="Candara" panose="020E0502030303020204" pitchFamily="34" charset="0"/>
              </a:rPr>
              <a:t>This gives us the impression that…..</a:t>
            </a:r>
          </a:p>
          <a:p>
            <a:pPr>
              <a:spcBef>
                <a:spcPct val="50000"/>
              </a:spcBef>
              <a:buFont typeface="Wingdings" pitchFamily="2" charset="2"/>
              <a:buChar char="ü"/>
              <a:defRPr/>
            </a:pPr>
            <a:r>
              <a:rPr lang="en-GB" altLang="en-US" sz="2000" b="1" dirty="0">
                <a:latin typeface="Candara" panose="020E0502030303020204" pitchFamily="34" charset="0"/>
              </a:rPr>
              <a:t>It could be said/argued that…..</a:t>
            </a:r>
          </a:p>
          <a:p>
            <a:pPr>
              <a:spcBef>
                <a:spcPct val="50000"/>
              </a:spcBef>
              <a:buFont typeface="Wingdings" pitchFamily="2" charset="2"/>
              <a:buChar char="ü"/>
              <a:defRPr/>
            </a:pPr>
            <a:r>
              <a:rPr lang="en-GB" altLang="en-US" sz="2000" b="1" dirty="0">
                <a:latin typeface="Candara" panose="020E0502030303020204" pitchFamily="34" charset="0"/>
              </a:rPr>
              <a:t>We get the impression that……</a:t>
            </a:r>
          </a:p>
          <a:p>
            <a:pPr>
              <a:spcBef>
                <a:spcPct val="50000"/>
              </a:spcBef>
              <a:buFont typeface="Wingdings" pitchFamily="2" charset="2"/>
              <a:buChar char="ü"/>
              <a:defRPr/>
            </a:pPr>
            <a:r>
              <a:rPr lang="en-GB" altLang="en-US" sz="2000" b="1" dirty="0">
                <a:latin typeface="Candara" panose="020E0502030303020204" pitchFamily="34" charset="0"/>
              </a:rPr>
              <a:t>The audience gets the impression that……</a:t>
            </a:r>
          </a:p>
          <a:p>
            <a:pPr>
              <a:spcBef>
                <a:spcPct val="50000"/>
              </a:spcBef>
              <a:buFont typeface="Wingdings" pitchFamily="2" charset="2"/>
              <a:buChar char="ü"/>
              <a:defRPr/>
            </a:pPr>
            <a:r>
              <a:rPr lang="en-GB" altLang="en-US" sz="2000" b="1" dirty="0">
                <a:latin typeface="Candara" panose="020E0502030303020204" pitchFamily="34" charset="0"/>
              </a:rPr>
              <a:t>The playwright  uses……..to show us…….</a:t>
            </a:r>
          </a:p>
          <a:p>
            <a:pPr>
              <a:spcBef>
                <a:spcPct val="50000"/>
              </a:spcBef>
              <a:buFont typeface="Wingdings" pitchFamily="2" charset="2"/>
              <a:buChar char="ü"/>
              <a:defRPr/>
            </a:pPr>
            <a:r>
              <a:rPr lang="en-GB" altLang="en-US" sz="2000" b="1" dirty="0">
                <a:latin typeface="Candara" panose="020E0502030303020204" pitchFamily="34" charset="0"/>
              </a:rPr>
              <a:t>This links back to…….</a:t>
            </a:r>
          </a:p>
        </p:txBody>
      </p:sp>
    </p:spTree>
    <p:extLst>
      <p:ext uri="{BB962C8B-B14F-4D97-AF65-F5344CB8AC3E}">
        <p14:creationId xmlns:p14="http://schemas.microsoft.com/office/powerpoint/2010/main" val="222397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40480" y="197347"/>
            <a:ext cx="3918857" cy="276999"/>
          </a:xfrm>
          <a:prstGeom prst="rect">
            <a:avLst/>
          </a:prstGeom>
          <a:noFill/>
          <a:ln w="57150">
            <a:solidFill>
              <a:schemeClr val="tx1"/>
            </a:solidFill>
          </a:ln>
        </p:spPr>
        <p:txBody>
          <a:bodyPr wrap="square" rtlCol="0">
            <a:spAutoFit/>
          </a:bodyPr>
          <a:lstStyle/>
          <a:p>
            <a:r>
              <a:rPr lang="en-GB" sz="1200" b="1" dirty="0"/>
              <a:t>How does the poet present the effects of war on children?</a:t>
            </a:r>
          </a:p>
        </p:txBody>
      </p:sp>
      <p:sp>
        <p:nvSpPr>
          <p:cNvPr id="4" name="Rectangle 3"/>
          <p:cNvSpPr/>
          <p:nvPr/>
        </p:nvSpPr>
        <p:spPr>
          <a:xfrm>
            <a:off x="4147809" y="659012"/>
            <a:ext cx="3272732" cy="4616648"/>
          </a:xfrm>
          <a:prstGeom prst="rect">
            <a:avLst/>
          </a:prstGeom>
        </p:spPr>
        <p:txBody>
          <a:bodyPr wrap="square">
            <a:spAutoFit/>
          </a:bodyPr>
          <a:lstStyle/>
          <a:p>
            <a:r>
              <a:rPr lang="en-GB" sz="1400" b="1" dirty="0">
                <a:solidFill>
                  <a:srgbClr val="000000"/>
                </a:solidFill>
                <a:latin typeface="Candara" panose="020E0502030303020204" pitchFamily="34" charset="0"/>
              </a:rPr>
              <a:t>Children In Wartime by Isobel Thrilling</a:t>
            </a:r>
          </a:p>
          <a:p>
            <a:endParaRPr lang="en-GB" sz="1400" dirty="0">
              <a:solidFill>
                <a:srgbClr val="555555"/>
              </a:solidFill>
              <a:latin typeface="Candara" panose="020E0502030303020204" pitchFamily="34" charset="0"/>
            </a:endParaRPr>
          </a:p>
          <a:p>
            <a:r>
              <a:rPr lang="en-GB" sz="1400" b="1" dirty="0">
                <a:latin typeface="Candara" panose="020E0502030303020204" pitchFamily="34" charset="0"/>
              </a:rPr>
              <a:t>Sirens ripped open</a:t>
            </a:r>
            <a:br>
              <a:rPr lang="en-GB" sz="1400" b="1" dirty="0">
                <a:latin typeface="Candara" panose="020E0502030303020204" pitchFamily="34" charset="0"/>
              </a:rPr>
            </a:br>
            <a:r>
              <a:rPr lang="en-GB" sz="1400" b="1" dirty="0">
                <a:latin typeface="Candara" panose="020E0502030303020204" pitchFamily="34" charset="0"/>
              </a:rPr>
              <a:t>the warm silk of sleep;</a:t>
            </a:r>
            <a:br>
              <a:rPr lang="en-GB" sz="1400" b="1" dirty="0">
                <a:latin typeface="Candara" panose="020E0502030303020204" pitchFamily="34" charset="0"/>
              </a:rPr>
            </a:br>
            <a:r>
              <a:rPr lang="en-GB" sz="1400" b="1" dirty="0">
                <a:latin typeface="Candara" panose="020E0502030303020204" pitchFamily="34" charset="0"/>
              </a:rPr>
              <a:t>we ricocheted to the shelter</a:t>
            </a:r>
          </a:p>
          <a:p>
            <a:r>
              <a:rPr lang="en-GB" sz="1400" b="1" dirty="0">
                <a:latin typeface="Candara" panose="020E0502030303020204" pitchFamily="34" charset="0"/>
              </a:rPr>
              <a:t>moated by streets</a:t>
            </a:r>
          </a:p>
          <a:p>
            <a:r>
              <a:rPr lang="en-GB" sz="1400" b="1" dirty="0">
                <a:latin typeface="Candara" panose="020E0502030303020204" pitchFamily="34" charset="0"/>
              </a:rPr>
              <a:t>that ran with darkness.</a:t>
            </a:r>
          </a:p>
          <a:p>
            <a:r>
              <a:rPr lang="en-GB" sz="1400" b="1" dirty="0">
                <a:latin typeface="Candara" panose="020E0502030303020204" pitchFamily="34" charset="0"/>
              </a:rPr>
              <a:t>People said it was a storm,</a:t>
            </a:r>
          </a:p>
          <a:p>
            <a:r>
              <a:rPr lang="en-GB" sz="1400" b="1" dirty="0">
                <a:latin typeface="Candara" panose="020E0502030303020204" pitchFamily="34" charset="0"/>
              </a:rPr>
              <a:t>but flak</a:t>
            </a:r>
          </a:p>
          <a:p>
            <a:r>
              <a:rPr lang="en-GB" sz="1400" b="1" dirty="0">
                <a:latin typeface="Candara" panose="020E0502030303020204" pitchFamily="34" charset="0"/>
              </a:rPr>
              <a:t>had not the right sound</a:t>
            </a:r>
            <a:br>
              <a:rPr lang="en-GB" sz="1400" b="1" dirty="0">
                <a:latin typeface="Candara" panose="020E0502030303020204" pitchFamily="34" charset="0"/>
              </a:rPr>
            </a:br>
            <a:r>
              <a:rPr lang="en-GB" sz="1400" b="1" dirty="0">
                <a:latin typeface="Candara" panose="020E0502030303020204" pitchFamily="34" charset="0"/>
              </a:rPr>
              <a:t>for rain;</a:t>
            </a:r>
            <a:br>
              <a:rPr lang="en-GB" sz="1400" b="1" dirty="0">
                <a:latin typeface="Candara" panose="020E0502030303020204" pitchFamily="34" charset="0"/>
              </a:rPr>
            </a:br>
            <a:r>
              <a:rPr lang="en-GB" sz="1400" b="1" dirty="0">
                <a:latin typeface="Candara" panose="020E0502030303020204" pitchFamily="34" charset="0"/>
              </a:rPr>
              <a:t>thunder left such huge craters</a:t>
            </a:r>
          </a:p>
          <a:p>
            <a:r>
              <a:rPr lang="en-GB" sz="1400" b="1" dirty="0">
                <a:latin typeface="Candara" panose="020E0502030303020204" pitchFamily="34" charset="0"/>
              </a:rPr>
              <a:t>of silence,</a:t>
            </a:r>
            <a:br>
              <a:rPr lang="en-GB" sz="1400" b="1" dirty="0">
                <a:latin typeface="Candara" panose="020E0502030303020204" pitchFamily="34" charset="0"/>
              </a:rPr>
            </a:br>
            <a:r>
              <a:rPr lang="en-GB" sz="1400" b="1" dirty="0">
                <a:latin typeface="Candara" panose="020E0502030303020204" pitchFamily="34" charset="0"/>
              </a:rPr>
              <a:t>we knew this was no giant</a:t>
            </a:r>
          </a:p>
          <a:p>
            <a:r>
              <a:rPr lang="en-GB" sz="1400" b="1" dirty="0">
                <a:latin typeface="Candara" panose="020E0502030303020204" pitchFamily="34" charset="0"/>
              </a:rPr>
              <a:t>playing bowls.</a:t>
            </a:r>
            <a:br>
              <a:rPr lang="en-GB" sz="1400" b="1" dirty="0">
                <a:latin typeface="Candara" panose="020E0502030303020204" pitchFamily="34" charset="0"/>
              </a:rPr>
            </a:br>
            <a:r>
              <a:rPr lang="en-GB" sz="1400" b="1" dirty="0">
                <a:latin typeface="Candara" panose="020E0502030303020204" pitchFamily="34" charset="0"/>
              </a:rPr>
              <a:t>And later,</a:t>
            </a:r>
            <a:br>
              <a:rPr lang="en-GB" sz="1400" b="1" dirty="0">
                <a:latin typeface="Candara" panose="020E0502030303020204" pitchFamily="34" charset="0"/>
              </a:rPr>
            </a:br>
            <a:r>
              <a:rPr lang="en-GB" sz="1400" b="1" dirty="0">
                <a:latin typeface="Candara" panose="020E0502030303020204" pitchFamily="34" charset="0"/>
              </a:rPr>
              <a:t>when I saw the jaw of glass,</a:t>
            </a:r>
          </a:p>
          <a:p>
            <a:r>
              <a:rPr lang="en-GB" sz="1400" b="1" dirty="0">
                <a:latin typeface="Candara" panose="020E0502030303020204" pitchFamily="34" charset="0"/>
              </a:rPr>
              <a:t>where once had hung</a:t>
            </a:r>
            <a:br>
              <a:rPr lang="en-GB" sz="1400" b="1" dirty="0">
                <a:latin typeface="Candara" panose="020E0502030303020204" pitchFamily="34" charset="0"/>
              </a:rPr>
            </a:br>
            <a:r>
              <a:rPr lang="en-GB" sz="1400" b="1" dirty="0">
                <a:latin typeface="Candara" panose="020E0502030303020204" pitchFamily="34" charset="0"/>
              </a:rPr>
              <a:t>my window spun with stars;</a:t>
            </a:r>
            <a:br>
              <a:rPr lang="en-GB" sz="1400" b="1" dirty="0">
                <a:latin typeface="Candara" panose="020E0502030303020204" pitchFamily="34" charset="0"/>
              </a:rPr>
            </a:br>
            <a:r>
              <a:rPr lang="en-GB" sz="1400" b="1" dirty="0">
                <a:latin typeface="Candara" panose="020E0502030303020204" pitchFamily="34" charset="0"/>
              </a:rPr>
              <a:t>it seemed the sky</a:t>
            </a:r>
            <a:br>
              <a:rPr lang="en-GB" sz="1400" b="1" dirty="0">
                <a:latin typeface="Candara" panose="020E0502030303020204" pitchFamily="34" charset="0"/>
              </a:rPr>
            </a:br>
            <a:r>
              <a:rPr lang="en-GB" sz="1400" b="1" dirty="0">
                <a:latin typeface="Candara" panose="020E0502030303020204" pitchFamily="34" charset="0"/>
              </a:rPr>
              <a:t>lay broken on my floor.</a:t>
            </a:r>
            <a:endParaRPr lang="en-GB" sz="1400" b="1" i="0" dirty="0">
              <a:effectLst/>
              <a:latin typeface="Candara" panose="020E0502030303020204" pitchFamily="34" charset="0"/>
            </a:endParaRPr>
          </a:p>
        </p:txBody>
      </p:sp>
      <p:sp>
        <p:nvSpPr>
          <p:cNvPr id="14" name="TextBox 13"/>
          <p:cNvSpPr txBox="1"/>
          <p:nvPr/>
        </p:nvSpPr>
        <p:spPr>
          <a:xfrm>
            <a:off x="4147807" y="5275660"/>
            <a:ext cx="2756263" cy="707886"/>
          </a:xfrm>
          <a:prstGeom prst="rect">
            <a:avLst/>
          </a:prstGeom>
          <a:noFill/>
        </p:spPr>
        <p:txBody>
          <a:bodyPr wrap="square" rtlCol="0">
            <a:spAutoFit/>
          </a:bodyPr>
          <a:lstStyle/>
          <a:p>
            <a:r>
              <a:rPr lang="en-GB" sz="1000" b="1" dirty="0"/>
              <a:t>Glossary:</a:t>
            </a:r>
          </a:p>
          <a:p>
            <a:endParaRPr lang="en-GB" sz="1000" b="1" dirty="0"/>
          </a:p>
          <a:p>
            <a:r>
              <a:rPr lang="en-GB" sz="1000" b="1" dirty="0"/>
              <a:t>Ricochet -	rebound/bounce like a bullet</a:t>
            </a:r>
          </a:p>
          <a:p>
            <a:r>
              <a:rPr lang="en-GB" sz="1000" b="1" dirty="0"/>
              <a:t>Flak -	anti-aircraft fire</a:t>
            </a:r>
          </a:p>
        </p:txBody>
      </p:sp>
    </p:spTree>
    <p:extLst>
      <p:ext uri="{BB962C8B-B14F-4D97-AF65-F5344CB8AC3E}">
        <p14:creationId xmlns:p14="http://schemas.microsoft.com/office/powerpoint/2010/main" val="577748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166" y="0"/>
            <a:ext cx="11025351" cy="6851900"/>
          </a:xfrm>
          <a:prstGeom prst="rect">
            <a:avLst/>
          </a:prstGeom>
          <a:noFill/>
        </p:spPr>
        <p:txBody>
          <a:bodyPr wrap="square" rtlCol="0">
            <a:spAutoFit/>
          </a:bodyPr>
          <a:lstStyle/>
          <a:p>
            <a:r>
              <a:rPr lang="en-GB" sz="1400" b="1" dirty="0">
                <a:latin typeface="Candara" panose="020E0502030303020204" pitchFamily="34" charset="0"/>
              </a:rPr>
              <a:t>Some points/questions to help you:</a:t>
            </a:r>
          </a:p>
          <a:p>
            <a:endParaRPr lang="en-GB" b="1" dirty="0">
              <a:latin typeface="Candara" panose="020E0502030303020204" pitchFamily="34" charset="0"/>
            </a:endParaRPr>
          </a:p>
          <a:p>
            <a:pPr marL="285750" indent="-285750">
              <a:buFont typeface="Wingdings" panose="05000000000000000000" pitchFamily="2" charset="2"/>
              <a:buChar char="ü"/>
            </a:pPr>
            <a:r>
              <a:rPr lang="en-GB" sz="1600" dirty="0">
                <a:latin typeface="Candara" panose="020E0502030303020204" pitchFamily="34" charset="0"/>
              </a:rPr>
              <a:t>Age of speaker/</a:t>
            </a:r>
            <a:r>
              <a:rPr lang="en-GB" sz="1600" b="1" i="1" dirty="0">
                <a:latin typeface="Candara" panose="020E0502030303020204" pitchFamily="34" charset="0"/>
              </a:rPr>
              <a:t>perspective</a:t>
            </a:r>
            <a:r>
              <a:rPr lang="en-GB" sz="1600" dirty="0">
                <a:latin typeface="Candara" panose="020E0502030303020204" pitchFamily="34" charset="0"/>
              </a:rPr>
              <a:t>?</a:t>
            </a:r>
          </a:p>
          <a:p>
            <a:pPr marL="285750" indent="-285750">
              <a:buFont typeface="Wingdings" panose="05000000000000000000" pitchFamily="2" charset="2"/>
              <a:buChar char="ü"/>
            </a:pPr>
            <a:endParaRPr lang="en-GB" sz="1600" dirty="0">
              <a:latin typeface="Candara" panose="020E0502030303020204" pitchFamily="34" charset="0"/>
            </a:endParaRPr>
          </a:p>
          <a:p>
            <a:pPr marL="285750" indent="-285750">
              <a:buFont typeface="Wingdings" panose="05000000000000000000" pitchFamily="2" charset="2"/>
              <a:buChar char="ü"/>
            </a:pPr>
            <a:r>
              <a:rPr lang="en-GB" sz="1600" dirty="0">
                <a:latin typeface="Candara" panose="020E0502030303020204" pitchFamily="34" charset="0"/>
              </a:rPr>
              <a:t>What does the title now </a:t>
            </a:r>
            <a:r>
              <a:rPr lang="en-GB" sz="1600" b="1" dirty="0">
                <a:latin typeface="Candara" panose="020E0502030303020204" pitchFamily="34" charset="0"/>
              </a:rPr>
              <a:t>suggest</a:t>
            </a:r>
            <a:r>
              <a:rPr lang="en-GB" sz="1600" dirty="0">
                <a:latin typeface="Candara" panose="020E0502030303020204" pitchFamily="34" charset="0"/>
              </a:rPr>
              <a:t>?</a:t>
            </a:r>
          </a:p>
          <a:p>
            <a:endParaRPr lang="en-GB" sz="1600" dirty="0">
              <a:latin typeface="Candara" panose="020E0502030303020204" pitchFamily="34" charset="0"/>
            </a:endParaRPr>
          </a:p>
          <a:p>
            <a:pPr marL="285750" indent="-285750">
              <a:buFont typeface="Wingdings" panose="05000000000000000000" pitchFamily="2" charset="2"/>
              <a:buChar char="ü"/>
            </a:pPr>
            <a:r>
              <a:rPr lang="en-GB" sz="1600" dirty="0">
                <a:latin typeface="Candara" panose="020E0502030303020204" pitchFamily="34" charset="0"/>
              </a:rPr>
              <a:t>Does the poem have more than one </a:t>
            </a:r>
            <a:r>
              <a:rPr lang="en-GB" sz="1600" b="1" dirty="0">
                <a:latin typeface="Candara" panose="020E0502030303020204" pitchFamily="34" charset="0"/>
              </a:rPr>
              <a:t>voice</a:t>
            </a:r>
            <a:r>
              <a:rPr lang="en-GB" sz="1600" dirty="0">
                <a:latin typeface="Candara" panose="020E0502030303020204" pitchFamily="34" charset="0"/>
              </a:rPr>
              <a:t>?</a:t>
            </a:r>
          </a:p>
          <a:p>
            <a:pPr marL="285750" indent="-285750">
              <a:buFont typeface="Wingdings" panose="05000000000000000000" pitchFamily="2" charset="2"/>
              <a:buChar char="ü"/>
            </a:pPr>
            <a:endParaRPr lang="en-GB" sz="1600" dirty="0">
              <a:latin typeface="Candara" panose="020E0502030303020204" pitchFamily="34" charset="0"/>
            </a:endParaRPr>
          </a:p>
          <a:p>
            <a:pPr marL="285750" indent="-285750">
              <a:buFont typeface="Wingdings" panose="05000000000000000000" pitchFamily="2" charset="2"/>
              <a:buChar char="ü"/>
            </a:pPr>
            <a:r>
              <a:rPr lang="en-GB" sz="1600" dirty="0">
                <a:latin typeface="Candara" panose="020E0502030303020204" pitchFamily="34" charset="0"/>
              </a:rPr>
              <a:t>Does it use a </a:t>
            </a:r>
            <a:r>
              <a:rPr lang="en-GB" sz="1600" b="1" dirty="0">
                <a:latin typeface="Candara" panose="020E0502030303020204" pitchFamily="34" charset="0"/>
              </a:rPr>
              <a:t>form</a:t>
            </a:r>
            <a:r>
              <a:rPr lang="en-GB" sz="1600" dirty="0">
                <a:latin typeface="Candara" panose="020E0502030303020204" pitchFamily="34" charset="0"/>
              </a:rPr>
              <a:t> you are familiar with?</a:t>
            </a:r>
          </a:p>
          <a:p>
            <a:pPr marL="285750" indent="-285750">
              <a:buFont typeface="Wingdings" panose="05000000000000000000" pitchFamily="2" charset="2"/>
              <a:buChar char="ü"/>
            </a:pPr>
            <a:endParaRPr lang="en-GB" sz="1600" dirty="0">
              <a:latin typeface="Candara" panose="020E0502030303020204" pitchFamily="34" charset="0"/>
            </a:endParaRPr>
          </a:p>
          <a:p>
            <a:pPr marL="285750" indent="-285750">
              <a:buFont typeface="Wingdings" panose="05000000000000000000" pitchFamily="2" charset="2"/>
              <a:buChar char="ü"/>
            </a:pPr>
            <a:r>
              <a:rPr lang="en-GB" sz="1600" dirty="0">
                <a:latin typeface="Candara" panose="020E0502030303020204" pitchFamily="34" charset="0"/>
              </a:rPr>
              <a:t>Is there a </a:t>
            </a:r>
            <a:r>
              <a:rPr lang="en-GB" sz="1600" b="1" dirty="0">
                <a:latin typeface="Candara" panose="020E0502030303020204" pitchFamily="34" charset="0"/>
              </a:rPr>
              <a:t>turning point </a:t>
            </a:r>
            <a:r>
              <a:rPr lang="en-GB" sz="1600" dirty="0">
                <a:latin typeface="Candara" panose="020E0502030303020204" pitchFamily="34" charset="0"/>
              </a:rPr>
              <a:t>in the poem?</a:t>
            </a:r>
          </a:p>
          <a:p>
            <a:endParaRPr lang="en-GB" sz="1600" dirty="0">
              <a:latin typeface="Candara" panose="020E0502030303020204" pitchFamily="34" charset="0"/>
            </a:endParaRPr>
          </a:p>
          <a:p>
            <a:pPr marL="285750" indent="-285750">
              <a:buFont typeface="Wingdings" panose="05000000000000000000" pitchFamily="2" charset="2"/>
              <a:buChar char="ü"/>
            </a:pPr>
            <a:r>
              <a:rPr lang="en-GB" sz="1600" dirty="0">
                <a:latin typeface="Candara" panose="020E0502030303020204" pitchFamily="34" charset="0"/>
              </a:rPr>
              <a:t>Is there any sense of </a:t>
            </a:r>
            <a:r>
              <a:rPr lang="en-GB" sz="1600" b="1" i="1" dirty="0">
                <a:latin typeface="Candara" panose="020E0502030303020204" pitchFamily="34" charset="0"/>
              </a:rPr>
              <a:t>progression</a:t>
            </a:r>
            <a:r>
              <a:rPr lang="en-GB" sz="1600" dirty="0">
                <a:latin typeface="Candara" panose="020E0502030303020204" pitchFamily="34" charset="0"/>
              </a:rPr>
              <a:t>?</a:t>
            </a:r>
          </a:p>
          <a:p>
            <a:pPr marL="285750" indent="-285750">
              <a:buFont typeface="Wingdings" panose="05000000000000000000" pitchFamily="2" charset="2"/>
              <a:buChar char="ü"/>
            </a:pPr>
            <a:endParaRPr lang="en-GB" sz="1600" dirty="0">
              <a:latin typeface="Candara" panose="020E0502030303020204" pitchFamily="34" charset="0"/>
            </a:endParaRPr>
          </a:p>
          <a:p>
            <a:pPr marL="285750" indent="-285750">
              <a:buFont typeface="Wingdings" panose="05000000000000000000" pitchFamily="2" charset="2"/>
              <a:buChar char="ü"/>
            </a:pPr>
            <a:r>
              <a:rPr lang="en-GB" sz="1600" dirty="0">
                <a:latin typeface="Candara" panose="020E0502030303020204" pitchFamily="34" charset="0"/>
              </a:rPr>
              <a:t>Do the </a:t>
            </a:r>
            <a:r>
              <a:rPr lang="en-GB" sz="1600" b="1" i="1" dirty="0">
                <a:latin typeface="Candara" panose="020E0502030303020204" pitchFamily="34" charset="0"/>
              </a:rPr>
              <a:t>stanzas</a:t>
            </a:r>
            <a:r>
              <a:rPr lang="en-GB" sz="1600" dirty="0">
                <a:latin typeface="Candara" panose="020E0502030303020204" pitchFamily="34" charset="0"/>
              </a:rPr>
              <a:t> deal with related issues? Are there links and connections?</a:t>
            </a:r>
          </a:p>
          <a:p>
            <a:pPr marL="285750" indent="-285750">
              <a:buFont typeface="Wingdings" panose="05000000000000000000" pitchFamily="2" charset="2"/>
              <a:buChar char="ü"/>
            </a:pPr>
            <a:endParaRPr lang="en-GB" sz="1600" dirty="0">
              <a:latin typeface="Candara" panose="020E0502030303020204" pitchFamily="34" charset="0"/>
            </a:endParaRPr>
          </a:p>
          <a:p>
            <a:pPr marL="285750" indent="-285750">
              <a:buFont typeface="Wingdings" panose="05000000000000000000" pitchFamily="2" charset="2"/>
              <a:buChar char="ü"/>
            </a:pPr>
            <a:r>
              <a:rPr lang="en-GB" sz="1600" dirty="0">
                <a:latin typeface="Candara" panose="020E0502030303020204" pitchFamily="34" charset="0"/>
              </a:rPr>
              <a:t>Can you see words related to a particular idea – </a:t>
            </a:r>
            <a:r>
              <a:rPr lang="en-GB" sz="1600" b="1" i="1" dirty="0">
                <a:latin typeface="Candara" panose="020E0502030303020204" pitchFamily="34" charset="0"/>
              </a:rPr>
              <a:t>a semantic field</a:t>
            </a:r>
            <a:r>
              <a:rPr lang="en-GB" sz="1600" dirty="0">
                <a:latin typeface="Candara" panose="020E0502030303020204" pitchFamily="34" charset="0"/>
              </a:rPr>
              <a:t>?</a:t>
            </a:r>
          </a:p>
          <a:p>
            <a:pPr marL="285750" indent="-285750">
              <a:buFont typeface="Wingdings" panose="05000000000000000000" pitchFamily="2" charset="2"/>
              <a:buChar char="ü"/>
            </a:pPr>
            <a:endParaRPr lang="en-GB" sz="1600" dirty="0">
              <a:latin typeface="Candara" panose="020E0502030303020204" pitchFamily="34" charset="0"/>
            </a:endParaRPr>
          </a:p>
          <a:p>
            <a:pPr marL="285750" indent="-285750">
              <a:buFont typeface="Wingdings" panose="05000000000000000000" pitchFamily="2" charset="2"/>
              <a:buChar char="ü"/>
            </a:pPr>
            <a:r>
              <a:rPr lang="en-GB" sz="1600" dirty="0">
                <a:latin typeface="Candara" panose="020E0502030303020204" pitchFamily="34" charset="0"/>
              </a:rPr>
              <a:t>Does the poet use </a:t>
            </a:r>
            <a:r>
              <a:rPr lang="en-GB" sz="1600" b="1" dirty="0">
                <a:latin typeface="Candara" panose="020E0502030303020204" pitchFamily="34" charset="0"/>
              </a:rPr>
              <a:t>extended metaphor/symbols</a:t>
            </a:r>
            <a:r>
              <a:rPr lang="en-GB" sz="1600" dirty="0">
                <a:latin typeface="Candara" panose="020E0502030303020204" pitchFamily="34" charset="0"/>
              </a:rPr>
              <a:t>? Does the poet use any other </a:t>
            </a:r>
            <a:r>
              <a:rPr lang="en-GB" sz="1600" b="1" dirty="0">
                <a:latin typeface="Candara" panose="020E0502030303020204" pitchFamily="34" charset="0"/>
              </a:rPr>
              <a:t>techniques/devices</a:t>
            </a:r>
            <a:r>
              <a:rPr lang="en-GB" sz="1600" dirty="0">
                <a:latin typeface="Candara" panose="020E0502030303020204" pitchFamily="34" charset="0"/>
              </a:rPr>
              <a:t>?</a:t>
            </a:r>
          </a:p>
          <a:p>
            <a:pPr marL="285750" indent="-285750">
              <a:buFont typeface="Wingdings" panose="05000000000000000000" pitchFamily="2" charset="2"/>
              <a:buChar char="ü"/>
            </a:pPr>
            <a:endParaRPr lang="en-GB" sz="1600" dirty="0">
              <a:latin typeface="Candara" panose="020E0502030303020204" pitchFamily="34" charset="0"/>
            </a:endParaRPr>
          </a:p>
          <a:p>
            <a:pPr marL="285750" indent="-285750">
              <a:buFont typeface="Wingdings" panose="05000000000000000000" pitchFamily="2" charset="2"/>
              <a:buChar char="ü"/>
            </a:pPr>
            <a:r>
              <a:rPr lang="en-GB" sz="1600" dirty="0">
                <a:latin typeface="Candara" panose="020E0502030303020204" pitchFamily="34" charset="0"/>
              </a:rPr>
              <a:t>How is </a:t>
            </a:r>
            <a:r>
              <a:rPr lang="en-GB" sz="1600" b="1" dirty="0">
                <a:latin typeface="Candara" panose="020E0502030303020204" pitchFamily="34" charset="0"/>
              </a:rPr>
              <a:t>contrast </a:t>
            </a:r>
            <a:r>
              <a:rPr lang="en-GB" sz="1600" dirty="0">
                <a:latin typeface="Candara" panose="020E0502030303020204" pitchFamily="34" charset="0"/>
              </a:rPr>
              <a:t>used in the poem? </a:t>
            </a:r>
          </a:p>
          <a:p>
            <a:endParaRPr lang="en-GB" sz="1600" dirty="0">
              <a:latin typeface="Candara" panose="020E0502030303020204" pitchFamily="34" charset="0"/>
            </a:endParaRPr>
          </a:p>
          <a:p>
            <a:pPr marL="285750" indent="-285750">
              <a:buFont typeface="Wingdings" panose="05000000000000000000" pitchFamily="2" charset="2"/>
              <a:buChar char="ü"/>
            </a:pPr>
            <a:r>
              <a:rPr lang="en-GB" sz="1600" dirty="0">
                <a:latin typeface="Candara" panose="020E0502030303020204" pitchFamily="34" charset="0"/>
              </a:rPr>
              <a:t>Can you see any </a:t>
            </a:r>
            <a:r>
              <a:rPr lang="en-GB" sz="1600" b="1" dirty="0">
                <a:latin typeface="Candara" panose="020E0502030303020204" pitchFamily="34" charset="0"/>
              </a:rPr>
              <a:t>alliteration</a:t>
            </a:r>
            <a:r>
              <a:rPr lang="en-GB" sz="1600" dirty="0">
                <a:latin typeface="Candara" panose="020E0502030303020204" pitchFamily="34" charset="0"/>
              </a:rPr>
              <a:t>? Why is this used?</a:t>
            </a:r>
          </a:p>
          <a:p>
            <a:pPr marL="285750" indent="-285750">
              <a:buFont typeface="Wingdings" panose="05000000000000000000" pitchFamily="2" charset="2"/>
              <a:buChar char="ü"/>
            </a:pPr>
            <a:endParaRPr lang="en-GB" sz="1600" dirty="0">
              <a:latin typeface="Candara" panose="020E0502030303020204" pitchFamily="34" charset="0"/>
            </a:endParaRPr>
          </a:p>
          <a:p>
            <a:pPr marL="285750" indent="-285750">
              <a:buFont typeface="Wingdings" panose="05000000000000000000" pitchFamily="2" charset="2"/>
              <a:buChar char="ü"/>
            </a:pPr>
            <a:r>
              <a:rPr lang="en-GB" sz="1600" dirty="0">
                <a:latin typeface="Candara" panose="020E0502030303020204" pitchFamily="34" charset="0"/>
              </a:rPr>
              <a:t>Can you spot any </a:t>
            </a:r>
            <a:r>
              <a:rPr lang="en-GB" sz="1600" b="1" dirty="0">
                <a:latin typeface="Candara" panose="020E0502030303020204" pitchFamily="34" charset="0"/>
              </a:rPr>
              <a:t>rhetorical devices</a:t>
            </a:r>
            <a:r>
              <a:rPr lang="en-GB" sz="1600" dirty="0">
                <a:latin typeface="Candara" panose="020E0502030303020204" pitchFamily="34" charset="0"/>
              </a:rPr>
              <a:t>?</a:t>
            </a:r>
          </a:p>
          <a:p>
            <a:pPr marL="285750" indent="-285750">
              <a:buFont typeface="Wingdings" panose="05000000000000000000" pitchFamily="2" charset="2"/>
              <a:buChar char="ü"/>
            </a:pPr>
            <a:endParaRPr lang="en-GB" sz="1600" dirty="0">
              <a:latin typeface="Candara" panose="020E0502030303020204" pitchFamily="34" charset="0"/>
            </a:endParaRPr>
          </a:p>
          <a:p>
            <a:pPr marL="285750" indent="-285750">
              <a:buFont typeface="Wingdings" panose="05000000000000000000" pitchFamily="2" charset="2"/>
              <a:buChar char="ü"/>
            </a:pPr>
            <a:r>
              <a:rPr lang="en-GB" sz="1600" dirty="0">
                <a:latin typeface="Candara" panose="020E0502030303020204" pitchFamily="34" charset="0"/>
              </a:rPr>
              <a:t>Any other important </a:t>
            </a:r>
            <a:r>
              <a:rPr lang="en-GB" sz="1600" b="1" dirty="0">
                <a:latin typeface="Candara" panose="020E0502030303020204" pitchFamily="34" charset="0"/>
              </a:rPr>
              <a:t>lexical choices </a:t>
            </a:r>
            <a:r>
              <a:rPr lang="en-GB" sz="1600" dirty="0">
                <a:latin typeface="Candara" panose="020E0502030303020204" pitchFamily="34" charset="0"/>
              </a:rPr>
              <a:t>– </a:t>
            </a:r>
            <a:r>
              <a:rPr lang="en-GB" sz="1600" b="1" dirty="0">
                <a:latin typeface="Candara" panose="020E0502030303020204" pitchFamily="34" charset="0"/>
              </a:rPr>
              <a:t>verbs/adjectives/nouns</a:t>
            </a:r>
            <a:r>
              <a:rPr lang="en-GB" sz="1600" dirty="0">
                <a:latin typeface="Candara" panose="020E0502030303020204" pitchFamily="34" charset="0"/>
              </a:rPr>
              <a:t>?</a:t>
            </a:r>
          </a:p>
        </p:txBody>
      </p:sp>
    </p:spTree>
    <p:extLst>
      <p:ext uri="{BB962C8B-B14F-4D97-AF65-F5344CB8AC3E}">
        <p14:creationId xmlns:p14="http://schemas.microsoft.com/office/powerpoint/2010/main" val="4024842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846B6C-61C2-465D-B45D-8B862BE57A1F}"/>
              </a:ext>
            </a:extLst>
          </p:cNvPr>
          <p:cNvSpPr txBox="1"/>
          <p:nvPr/>
        </p:nvSpPr>
        <p:spPr>
          <a:xfrm>
            <a:off x="291548" y="982176"/>
            <a:ext cx="11608904" cy="4801314"/>
          </a:xfrm>
          <a:prstGeom prst="rect">
            <a:avLst/>
          </a:prstGeom>
          <a:solidFill>
            <a:schemeClr val="bg1"/>
          </a:solidFill>
          <a:ln w="57150">
            <a:solidFill>
              <a:srgbClr val="FF0000"/>
            </a:solidFill>
          </a:ln>
        </p:spPr>
        <p:txBody>
          <a:bodyPr wrap="square">
            <a:spAutoFit/>
          </a:bodyPr>
          <a:lstStyle/>
          <a:p>
            <a:r>
              <a:rPr lang="en-GB" dirty="0">
                <a:latin typeface="Candara" panose="020E0502030303020204" pitchFamily="34" charset="0"/>
              </a:rPr>
              <a:t>How is the child awakened? Why is “ripped open the warm silk of sleep” so effective?</a:t>
            </a:r>
          </a:p>
          <a:p>
            <a:endParaRPr lang="en-GB" dirty="0">
              <a:latin typeface="Candara" panose="020E0502030303020204" pitchFamily="34" charset="0"/>
            </a:endParaRPr>
          </a:p>
          <a:p>
            <a:r>
              <a:rPr lang="en-GB" dirty="0">
                <a:latin typeface="Candara" panose="020E0502030303020204" pitchFamily="34" charset="0"/>
              </a:rPr>
              <a:t>How does the verb ricochet tell us they made their way to the shelter?</a:t>
            </a:r>
          </a:p>
          <a:p>
            <a:endParaRPr lang="en-GB" dirty="0">
              <a:latin typeface="Candara" panose="020E0502030303020204" pitchFamily="34" charset="0"/>
            </a:endParaRPr>
          </a:p>
          <a:p>
            <a:r>
              <a:rPr lang="en-GB" dirty="0">
                <a:latin typeface="Candara" panose="020E0502030303020204" pitchFamily="34" charset="0"/>
              </a:rPr>
              <a:t>Why is so dark? Is this another danger or could it keep them safe?</a:t>
            </a:r>
          </a:p>
          <a:p>
            <a:endParaRPr lang="en-GB" dirty="0">
              <a:latin typeface="Candara" panose="020E0502030303020204" pitchFamily="34" charset="0"/>
            </a:endParaRPr>
          </a:p>
          <a:p>
            <a:r>
              <a:rPr lang="en-GB" dirty="0">
                <a:latin typeface="Candara" panose="020E0502030303020204" pitchFamily="34" charset="0"/>
              </a:rPr>
              <a:t>Why use the verb “moated”? What do we usually associate with moats?</a:t>
            </a:r>
          </a:p>
          <a:p>
            <a:endParaRPr lang="en-GB" dirty="0">
              <a:latin typeface="Candara" panose="020E0502030303020204" pitchFamily="34" charset="0"/>
            </a:endParaRPr>
          </a:p>
          <a:p>
            <a:r>
              <a:rPr lang="en-GB" dirty="0">
                <a:latin typeface="Candara" panose="020E0502030303020204" pitchFamily="34" charset="0"/>
              </a:rPr>
              <a:t>How does the poet use sounds in the poem?</a:t>
            </a:r>
          </a:p>
          <a:p>
            <a:endParaRPr lang="en-GB" dirty="0">
              <a:latin typeface="Candara" panose="020E0502030303020204" pitchFamily="34" charset="0"/>
            </a:endParaRPr>
          </a:p>
          <a:p>
            <a:r>
              <a:rPr lang="en-GB" dirty="0">
                <a:latin typeface="Candara" panose="020E0502030303020204" pitchFamily="34" charset="0"/>
              </a:rPr>
              <a:t>What stories have adults told the child in order to explain the bombing?</a:t>
            </a:r>
          </a:p>
          <a:p>
            <a:endParaRPr lang="en-GB" dirty="0">
              <a:latin typeface="Candara" panose="020E0502030303020204" pitchFamily="34" charset="0"/>
            </a:endParaRPr>
          </a:p>
          <a:p>
            <a:r>
              <a:rPr lang="en-GB" dirty="0">
                <a:latin typeface="Candara" panose="020E0502030303020204" pitchFamily="34" charset="0"/>
              </a:rPr>
              <a:t>How does the poet show us that the child is beginning to doubt what the adults are telling her?</a:t>
            </a:r>
          </a:p>
          <a:p>
            <a:endParaRPr lang="en-GB" dirty="0">
              <a:latin typeface="Candara" panose="020E0502030303020204" pitchFamily="34" charset="0"/>
            </a:endParaRPr>
          </a:p>
          <a:p>
            <a:r>
              <a:rPr lang="en-GB" dirty="0">
                <a:latin typeface="Candara" panose="020E0502030303020204" pitchFamily="34" charset="0"/>
              </a:rPr>
              <a:t>Why is the description of the broken window so effective? What does the child feel about this?</a:t>
            </a:r>
          </a:p>
          <a:p>
            <a:endParaRPr lang="en-GB" dirty="0">
              <a:latin typeface="Candara" panose="020E0502030303020204" pitchFamily="34" charset="0"/>
            </a:endParaRPr>
          </a:p>
          <a:p>
            <a:r>
              <a:rPr lang="en-GB" dirty="0">
                <a:latin typeface="Candara" panose="020E0502030303020204" pitchFamily="34" charset="0"/>
              </a:rPr>
              <a:t>What does the end of the poem symbolise in terms of the child’s understanding of the situation?</a:t>
            </a:r>
          </a:p>
        </p:txBody>
      </p:sp>
      <p:sp>
        <p:nvSpPr>
          <p:cNvPr id="6" name="TextBox 5">
            <a:extLst>
              <a:ext uri="{FF2B5EF4-FFF2-40B4-BE49-F238E27FC236}">
                <a16:creationId xmlns:a16="http://schemas.microsoft.com/office/drawing/2014/main" id="{C4F2ADC1-9411-4385-A067-80B5D7291221}"/>
              </a:ext>
            </a:extLst>
          </p:cNvPr>
          <p:cNvSpPr txBox="1"/>
          <p:nvPr/>
        </p:nvSpPr>
        <p:spPr>
          <a:xfrm>
            <a:off x="10296938" y="520511"/>
            <a:ext cx="1603514" cy="461665"/>
          </a:xfrm>
          <a:prstGeom prst="rect">
            <a:avLst/>
          </a:prstGeom>
          <a:solidFill>
            <a:srgbClr val="FF0000"/>
          </a:solidFill>
        </p:spPr>
        <p:txBody>
          <a:bodyPr wrap="square" rtlCol="0">
            <a:spAutoFit/>
          </a:bodyPr>
          <a:lstStyle/>
          <a:p>
            <a:r>
              <a:rPr lang="en-GB" sz="2400" b="1" dirty="0">
                <a:latin typeface="Candara" panose="020E0502030303020204" pitchFamily="34" charset="0"/>
              </a:rPr>
              <a:t>Extra Help</a:t>
            </a:r>
          </a:p>
        </p:txBody>
      </p:sp>
    </p:spTree>
    <p:extLst>
      <p:ext uri="{BB962C8B-B14F-4D97-AF65-F5344CB8AC3E}">
        <p14:creationId xmlns:p14="http://schemas.microsoft.com/office/powerpoint/2010/main" val="4180406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B002DEBD-C61F-4169-8995-B7A246A953CC}"/>
              </a:ext>
            </a:extLst>
          </p:cNvPr>
          <p:cNvCxnSpPr/>
          <p:nvPr/>
        </p:nvCxnSpPr>
        <p:spPr>
          <a:xfrm flipH="1" flipV="1">
            <a:off x="3909393" y="2281461"/>
            <a:ext cx="742122" cy="609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E8D8C60-01B9-453C-BED1-7CBCEAF7B303}"/>
              </a:ext>
            </a:extLst>
          </p:cNvPr>
          <p:cNvSpPr txBox="1"/>
          <p:nvPr/>
        </p:nvSpPr>
        <p:spPr>
          <a:xfrm>
            <a:off x="3710610" y="2745287"/>
            <a:ext cx="4505739" cy="1200329"/>
          </a:xfrm>
          <a:prstGeom prst="rect">
            <a:avLst/>
          </a:prstGeom>
          <a:noFill/>
        </p:spPr>
        <p:txBody>
          <a:bodyPr wrap="square">
            <a:spAutoFit/>
          </a:bodyPr>
          <a:lstStyle/>
          <a:p>
            <a:r>
              <a:rPr lang="en-GB" sz="2400" b="1" dirty="0">
                <a:latin typeface="Candara" panose="020E0502030303020204" pitchFamily="34" charset="0"/>
              </a:rPr>
              <a:t>we ricocheted to the shelter</a:t>
            </a:r>
          </a:p>
          <a:p>
            <a:r>
              <a:rPr lang="en-GB" sz="2400" b="1" dirty="0">
                <a:latin typeface="Candara" panose="020E0502030303020204" pitchFamily="34" charset="0"/>
              </a:rPr>
              <a:t>moated by streets</a:t>
            </a:r>
          </a:p>
          <a:p>
            <a:r>
              <a:rPr lang="en-GB" sz="2400" b="1" dirty="0">
                <a:latin typeface="Candara" panose="020E0502030303020204" pitchFamily="34" charset="0"/>
              </a:rPr>
              <a:t>that ran with darkness.</a:t>
            </a:r>
          </a:p>
        </p:txBody>
      </p:sp>
      <p:sp>
        <p:nvSpPr>
          <p:cNvPr id="13" name="TextBox 12">
            <a:extLst>
              <a:ext uri="{FF2B5EF4-FFF2-40B4-BE49-F238E27FC236}">
                <a16:creationId xmlns:a16="http://schemas.microsoft.com/office/drawing/2014/main" id="{9C0F78FC-F978-4840-948D-C1EE5CC4EC51}"/>
              </a:ext>
            </a:extLst>
          </p:cNvPr>
          <p:cNvSpPr txBox="1"/>
          <p:nvPr/>
        </p:nvSpPr>
        <p:spPr>
          <a:xfrm>
            <a:off x="722244" y="1086508"/>
            <a:ext cx="3220278" cy="1938992"/>
          </a:xfrm>
          <a:prstGeom prst="rect">
            <a:avLst/>
          </a:prstGeom>
          <a:noFill/>
        </p:spPr>
        <p:txBody>
          <a:bodyPr wrap="square" rtlCol="0">
            <a:spAutoFit/>
          </a:bodyPr>
          <a:lstStyle/>
          <a:p>
            <a:r>
              <a:rPr lang="en-GB" sz="2400" b="1" dirty="0">
                <a:solidFill>
                  <a:srgbClr val="0070C0"/>
                </a:solidFill>
              </a:rPr>
              <a:t>Why use this verb?</a:t>
            </a:r>
          </a:p>
          <a:p>
            <a:r>
              <a:rPr lang="en-GB" sz="2400" b="1" dirty="0">
                <a:solidFill>
                  <a:srgbClr val="0070C0"/>
                </a:solidFill>
              </a:rPr>
              <a:t>What kind of action does it suggest? What connotations does the word have?</a:t>
            </a:r>
          </a:p>
        </p:txBody>
      </p:sp>
      <p:cxnSp>
        <p:nvCxnSpPr>
          <p:cNvPr id="14" name="Straight Arrow Connector 13">
            <a:extLst>
              <a:ext uri="{FF2B5EF4-FFF2-40B4-BE49-F238E27FC236}">
                <a16:creationId xmlns:a16="http://schemas.microsoft.com/office/drawing/2014/main" id="{5B7261EE-AD22-49A5-B0C0-3030447CDE59}"/>
              </a:ext>
            </a:extLst>
          </p:cNvPr>
          <p:cNvCxnSpPr>
            <a:cxnSpLocks/>
          </p:cNvCxnSpPr>
          <p:nvPr/>
        </p:nvCxnSpPr>
        <p:spPr>
          <a:xfrm flipV="1">
            <a:off x="7500732" y="2281461"/>
            <a:ext cx="715617" cy="5367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FD4B21-C31D-4BFE-870F-301D975B53CB}"/>
              </a:ext>
            </a:extLst>
          </p:cNvPr>
          <p:cNvSpPr txBox="1"/>
          <p:nvPr/>
        </p:nvSpPr>
        <p:spPr>
          <a:xfrm>
            <a:off x="8421759" y="1086508"/>
            <a:ext cx="3220278" cy="1200329"/>
          </a:xfrm>
          <a:prstGeom prst="rect">
            <a:avLst/>
          </a:prstGeom>
          <a:noFill/>
        </p:spPr>
        <p:txBody>
          <a:bodyPr wrap="square" rtlCol="0">
            <a:spAutoFit/>
          </a:bodyPr>
          <a:lstStyle/>
          <a:p>
            <a:r>
              <a:rPr lang="en-GB" sz="2400" b="1" dirty="0">
                <a:solidFill>
                  <a:srgbClr val="0070C0"/>
                </a:solidFill>
              </a:rPr>
              <a:t>Why use this noun? What are they sheltering from?</a:t>
            </a:r>
          </a:p>
        </p:txBody>
      </p:sp>
      <p:cxnSp>
        <p:nvCxnSpPr>
          <p:cNvPr id="17" name="Straight Arrow Connector 16">
            <a:extLst>
              <a:ext uri="{FF2B5EF4-FFF2-40B4-BE49-F238E27FC236}">
                <a16:creationId xmlns:a16="http://schemas.microsoft.com/office/drawing/2014/main" id="{D5D5DCB9-F752-4900-8B7F-89C9FE801FB7}"/>
              </a:ext>
            </a:extLst>
          </p:cNvPr>
          <p:cNvCxnSpPr>
            <a:cxnSpLocks/>
          </p:cNvCxnSpPr>
          <p:nvPr/>
        </p:nvCxnSpPr>
        <p:spPr>
          <a:xfrm>
            <a:off x="4465983" y="3528051"/>
            <a:ext cx="901147" cy="8813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4423FE4-A5C4-4957-A70B-7591F0FD9B19}"/>
              </a:ext>
            </a:extLst>
          </p:cNvPr>
          <p:cNvSpPr txBox="1"/>
          <p:nvPr/>
        </p:nvSpPr>
        <p:spPr>
          <a:xfrm>
            <a:off x="4353340" y="4582606"/>
            <a:ext cx="3220278" cy="1569660"/>
          </a:xfrm>
          <a:prstGeom prst="rect">
            <a:avLst/>
          </a:prstGeom>
          <a:noFill/>
        </p:spPr>
        <p:txBody>
          <a:bodyPr wrap="square" rtlCol="0">
            <a:spAutoFit/>
          </a:bodyPr>
          <a:lstStyle/>
          <a:p>
            <a:r>
              <a:rPr lang="en-GB" sz="2400" b="1" dirty="0">
                <a:solidFill>
                  <a:srgbClr val="0070C0"/>
                </a:solidFill>
              </a:rPr>
              <a:t>What does this verb suggest? What is the poet trying to put across?</a:t>
            </a:r>
          </a:p>
        </p:txBody>
      </p:sp>
    </p:spTree>
    <p:extLst>
      <p:ext uri="{BB962C8B-B14F-4D97-AF65-F5344CB8AC3E}">
        <p14:creationId xmlns:p14="http://schemas.microsoft.com/office/powerpoint/2010/main" val="335434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04" y="127711"/>
            <a:ext cx="1580898" cy="10801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591" y="242977"/>
            <a:ext cx="1483941" cy="1063279"/>
          </a:xfrm>
          <a:prstGeom prst="rect">
            <a:avLst/>
          </a:prstGeom>
        </p:spPr>
      </p:pic>
      <p:pic>
        <p:nvPicPr>
          <p:cNvPr id="6" name="Picture 11" descr="Picture of Storm Clouds - Free Pictures - FreeFoto.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1989" y="1703568"/>
            <a:ext cx="175194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4949" y="253535"/>
            <a:ext cx="1565920" cy="104394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3471" y="1412777"/>
            <a:ext cx="1736078" cy="142543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0136" y="268435"/>
            <a:ext cx="1440160" cy="103909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6320" y="280996"/>
            <a:ext cx="1341346" cy="140695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6165" y="1687948"/>
            <a:ext cx="2115530" cy="140191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03512" y="3089858"/>
            <a:ext cx="1838476" cy="108012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20602" y="4307232"/>
            <a:ext cx="1718989" cy="1125488"/>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91745" y="3327665"/>
            <a:ext cx="2036181" cy="1460180"/>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84491" y="3339545"/>
            <a:ext cx="648072" cy="963460"/>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32564" y="3339546"/>
            <a:ext cx="792089" cy="967687"/>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24652" y="3327666"/>
            <a:ext cx="948308" cy="967687"/>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54832" y="5588811"/>
            <a:ext cx="1958125" cy="1076598"/>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63753" y="5229201"/>
            <a:ext cx="1950541" cy="1395782"/>
          </a:xfrm>
          <a:prstGeom prst="rect">
            <a:avLst/>
          </a:prstGeom>
        </p:spPr>
      </p:pic>
      <p:pic>
        <p:nvPicPr>
          <p:cNvPr id="20" name="Picture 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98433" y="1888197"/>
            <a:ext cx="2075277" cy="110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12508" y="4671982"/>
            <a:ext cx="1307628" cy="1521476"/>
          </a:xfrm>
          <a:prstGeom prst="rect">
            <a:avLst/>
          </a:prstGeom>
        </p:spPr>
      </p:pic>
      <p:pic>
        <p:nvPicPr>
          <p:cNvPr id="22" name="Picture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898432" y="5503070"/>
            <a:ext cx="2502086" cy="1248081"/>
          </a:xfrm>
          <a:prstGeom prst="rect">
            <a:avLst/>
          </a:prstGeom>
        </p:spPr>
      </p:pic>
      <p:pic>
        <p:nvPicPr>
          <p:cNvPr id="23" name="Picture 2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956281" y="4433046"/>
            <a:ext cx="2216975" cy="999173"/>
          </a:xfrm>
          <a:prstGeom prst="rect">
            <a:avLst/>
          </a:prstGeom>
        </p:spPr>
      </p:pic>
    </p:spTree>
    <p:extLst>
      <p:ext uri="{BB962C8B-B14F-4D97-AF65-F5344CB8AC3E}">
        <p14:creationId xmlns:p14="http://schemas.microsoft.com/office/powerpoint/2010/main" val="212027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162" y="1114755"/>
            <a:ext cx="10816047" cy="4524375"/>
          </a:xfrm>
          <a:prstGeom prst="rect">
            <a:avLst/>
          </a:prstGeom>
          <a:noFill/>
          <a:ln w="57150">
            <a:solidFill>
              <a:srgbClr val="FF0000"/>
            </a:solidFill>
          </a:ln>
        </p:spPr>
        <p:txBody>
          <a:bodyPr wrap="square">
            <a:spAutoFit/>
          </a:bodyPr>
          <a:lstStyle/>
          <a:p>
            <a:pPr>
              <a:defRPr/>
            </a:pPr>
            <a:r>
              <a:rPr lang="en-GB" sz="2400" dirty="0">
                <a:latin typeface="Candara" pitchFamily="34" charset="0"/>
              </a:rPr>
              <a:t>The key to doing well on this paper:</a:t>
            </a:r>
          </a:p>
          <a:p>
            <a:pPr>
              <a:defRPr/>
            </a:pPr>
            <a:endParaRPr lang="en-GB" sz="2400" dirty="0">
              <a:latin typeface="Candara" pitchFamily="34" charset="0"/>
            </a:endParaRPr>
          </a:p>
          <a:p>
            <a:pPr marL="342900" indent="-342900">
              <a:buFont typeface="Wingdings" pitchFamily="2" charset="2"/>
              <a:buChar char="ü"/>
              <a:defRPr/>
            </a:pPr>
            <a:r>
              <a:rPr lang="en-GB" sz="2400" dirty="0">
                <a:latin typeface="Candara" pitchFamily="34" charset="0"/>
              </a:rPr>
              <a:t>Read the poem carefully</a:t>
            </a:r>
          </a:p>
          <a:p>
            <a:pPr marL="342900" indent="-342900">
              <a:buFont typeface="Wingdings" pitchFamily="2" charset="2"/>
              <a:buChar char="ü"/>
              <a:defRPr/>
            </a:pPr>
            <a:endParaRPr lang="en-GB" sz="2400" dirty="0">
              <a:latin typeface="Candara" pitchFamily="34" charset="0"/>
            </a:endParaRPr>
          </a:p>
          <a:p>
            <a:pPr marL="342900" indent="-342900">
              <a:buFont typeface="Wingdings" pitchFamily="2" charset="2"/>
              <a:buChar char="ü"/>
              <a:defRPr/>
            </a:pPr>
            <a:r>
              <a:rPr lang="en-GB" sz="2400" dirty="0">
                <a:latin typeface="Candara" pitchFamily="34" charset="0"/>
              </a:rPr>
              <a:t>Try to understand that the poem is dealing with a major theme/idea or issue. (There might be more than one)</a:t>
            </a:r>
          </a:p>
          <a:p>
            <a:pPr marL="342900" indent="-342900">
              <a:buFont typeface="Wingdings" pitchFamily="2" charset="2"/>
              <a:buChar char="ü"/>
              <a:defRPr/>
            </a:pPr>
            <a:endParaRPr lang="en-GB" sz="2400" dirty="0">
              <a:latin typeface="Candara" pitchFamily="34" charset="0"/>
            </a:endParaRPr>
          </a:p>
          <a:p>
            <a:pPr marL="342900" indent="-342900">
              <a:buFont typeface="Wingdings" pitchFamily="2" charset="2"/>
              <a:buChar char="ü"/>
              <a:defRPr/>
            </a:pPr>
            <a:r>
              <a:rPr lang="en-GB" sz="2400" dirty="0">
                <a:latin typeface="Candara" pitchFamily="34" charset="0"/>
              </a:rPr>
              <a:t>You need to identify what this is</a:t>
            </a:r>
          </a:p>
          <a:p>
            <a:pPr marL="342900" indent="-342900">
              <a:buFont typeface="Wingdings" pitchFamily="2" charset="2"/>
              <a:buChar char="ü"/>
              <a:defRPr/>
            </a:pPr>
            <a:endParaRPr lang="en-GB" sz="2400" dirty="0">
              <a:latin typeface="Candara" pitchFamily="34" charset="0"/>
            </a:endParaRPr>
          </a:p>
          <a:p>
            <a:pPr marL="342900" indent="-342900">
              <a:buFont typeface="Wingdings" pitchFamily="2" charset="2"/>
              <a:buChar char="ü"/>
              <a:defRPr/>
            </a:pPr>
            <a:r>
              <a:rPr lang="en-GB" sz="2400" dirty="0">
                <a:latin typeface="Candara" pitchFamily="34" charset="0"/>
              </a:rPr>
              <a:t>Analysis of features will then be pretty straightforward</a:t>
            </a:r>
          </a:p>
          <a:p>
            <a:pPr marL="342900" indent="-342900">
              <a:buFont typeface="Wingdings" pitchFamily="2" charset="2"/>
              <a:buChar char="ü"/>
              <a:defRPr/>
            </a:pPr>
            <a:endParaRPr lang="en-GB" sz="2400" dirty="0">
              <a:latin typeface="Candara" pitchFamily="34" charset="0"/>
            </a:endParaRPr>
          </a:p>
          <a:p>
            <a:pPr marL="342900" indent="-342900">
              <a:buFont typeface="Wingdings" pitchFamily="2" charset="2"/>
              <a:buChar char="ü"/>
              <a:defRPr/>
            </a:pPr>
            <a:r>
              <a:rPr lang="en-GB" sz="2400" dirty="0">
                <a:latin typeface="Candara" pitchFamily="34" charset="0"/>
              </a:rPr>
              <a:t>Use quotations and comment on language.</a:t>
            </a:r>
          </a:p>
        </p:txBody>
      </p:sp>
    </p:spTree>
    <p:extLst>
      <p:ext uri="{BB962C8B-B14F-4D97-AF65-F5344CB8AC3E}">
        <p14:creationId xmlns:p14="http://schemas.microsoft.com/office/powerpoint/2010/main" val="3154393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3449" y="404664"/>
            <a:ext cx="5695785" cy="369332"/>
          </a:xfrm>
          <a:prstGeom prst="rect">
            <a:avLst/>
          </a:prstGeom>
          <a:noFill/>
        </p:spPr>
        <p:txBody>
          <a:bodyPr wrap="square" rtlCol="0">
            <a:spAutoFit/>
          </a:bodyPr>
          <a:lstStyle/>
          <a:p>
            <a:r>
              <a:rPr lang="en-GB" b="1" dirty="0"/>
              <a:t>How does the poet present the effects of war on children?</a:t>
            </a:r>
          </a:p>
        </p:txBody>
      </p:sp>
      <p:sp>
        <p:nvSpPr>
          <p:cNvPr id="5" name="TextBox 4"/>
          <p:cNvSpPr txBox="1"/>
          <p:nvPr/>
        </p:nvSpPr>
        <p:spPr>
          <a:xfrm>
            <a:off x="620110" y="1424866"/>
            <a:ext cx="11277600" cy="3816429"/>
          </a:xfrm>
          <a:prstGeom prst="rect">
            <a:avLst/>
          </a:prstGeom>
          <a:noFill/>
          <a:ln w="28575">
            <a:solidFill>
              <a:schemeClr val="tx1"/>
            </a:solidFill>
          </a:ln>
        </p:spPr>
        <p:txBody>
          <a:bodyPr wrap="square" rtlCol="0">
            <a:spAutoFit/>
          </a:bodyPr>
          <a:lstStyle/>
          <a:p>
            <a:r>
              <a:rPr lang="en-GB" sz="2200" dirty="0">
                <a:latin typeface="Candara" panose="020E0502030303020204" pitchFamily="34" charset="0"/>
              </a:rPr>
              <a:t>Introduction - 	What is the poem about? What is the big idea or theme?</a:t>
            </a:r>
          </a:p>
          <a:p>
            <a:r>
              <a:rPr lang="en-GB" sz="2200" dirty="0">
                <a:latin typeface="Candara" panose="020E0502030303020204" pitchFamily="34" charset="0"/>
              </a:rPr>
              <a:t>		Have you inferred anything about the attitude? Is the title important?</a:t>
            </a:r>
          </a:p>
          <a:p>
            <a:endParaRPr lang="en-GB" sz="2200" dirty="0">
              <a:latin typeface="Candara" panose="020E0502030303020204" pitchFamily="34" charset="0"/>
            </a:endParaRPr>
          </a:p>
          <a:p>
            <a:endParaRPr lang="en-GB" sz="2200" dirty="0">
              <a:latin typeface="Candara" panose="020E0502030303020204" pitchFamily="34" charset="0"/>
            </a:endParaRPr>
          </a:p>
          <a:p>
            <a:r>
              <a:rPr lang="en-GB" sz="2200" dirty="0">
                <a:latin typeface="Candara" panose="020E0502030303020204" pitchFamily="34" charset="0"/>
              </a:rPr>
              <a:t>Feelings -	What feelings or emotions are put across? Do they change?</a:t>
            </a:r>
          </a:p>
          <a:p>
            <a:r>
              <a:rPr lang="en-GB" sz="2200" dirty="0">
                <a:latin typeface="Candara" panose="020E0502030303020204" pitchFamily="34" charset="0"/>
              </a:rPr>
              <a:t>Techniques -	How does the poet convey her attitude? What techniques are used?</a:t>
            </a:r>
          </a:p>
          <a:p>
            <a:r>
              <a:rPr lang="en-GB" sz="2200" dirty="0">
                <a:latin typeface="Candara" panose="020E0502030303020204" pitchFamily="34" charset="0"/>
              </a:rPr>
              <a:t>		Language and devices?</a:t>
            </a:r>
          </a:p>
          <a:p>
            <a:endParaRPr lang="en-GB" sz="2200" dirty="0">
              <a:latin typeface="Candara" panose="020E0502030303020204" pitchFamily="34" charset="0"/>
            </a:endParaRPr>
          </a:p>
          <a:p>
            <a:endParaRPr lang="en-GB" sz="2200" dirty="0">
              <a:latin typeface="Candara" panose="020E0502030303020204" pitchFamily="34" charset="0"/>
            </a:endParaRPr>
          </a:p>
          <a:p>
            <a:r>
              <a:rPr lang="en-GB" sz="2200" dirty="0">
                <a:latin typeface="Candara" panose="020E0502030303020204" pitchFamily="34" charset="0"/>
              </a:rPr>
              <a:t>Conclusion -	Refer back to question with overall summing up</a:t>
            </a:r>
          </a:p>
          <a:p>
            <a:r>
              <a:rPr lang="en-GB" sz="2200" dirty="0">
                <a:latin typeface="Candara" panose="020E0502030303020204" pitchFamily="34" charset="0"/>
              </a:rPr>
              <a:t>			</a:t>
            </a:r>
          </a:p>
        </p:txBody>
      </p:sp>
      <p:sp>
        <p:nvSpPr>
          <p:cNvPr id="2" name="TextBox 1"/>
          <p:cNvSpPr txBox="1"/>
          <p:nvPr/>
        </p:nvSpPr>
        <p:spPr>
          <a:xfrm>
            <a:off x="8450317" y="6138041"/>
            <a:ext cx="3447393" cy="369332"/>
          </a:xfrm>
          <a:prstGeom prst="rect">
            <a:avLst/>
          </a:prstGeom>
          <a:noFill/>
        </p:spPr>
        <p:txBody>
          <a:bodyPr wrap="square" rtlCol="0">
            <a:spAutoFit/>
          </a:bodyPr>
          <a:lstStyle/>
          <a:p>
            <a:r>
              <a:rPr lang="en-GB" dirty="0">
                <a:hlinkClick r:id="rId2" action="ppaction://hlinkfile"/>
              </a:rPr>
              <a:t>Help with phrasing your response</a:t>
            </a:r>
            <a:endParaRPr lang="en-GB" dirty="0"/>
          </a:p>
        </p:txBody>
      </p:sp>
    </p:spTree>
    <p:extLst>
      <p:ext uri="{BB962C8B-B14F-4D97-AF65-F5344CB8AC3E}">
        <p14:creationId xmlns:p14="http://schemas.microsoft.com/office/powerpoint/2010/main" val="1135801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468" y="400110"/>
            <a:ext cx="11708523" cy="6247864"/>
          </a:xfrm>
          <a:prstGeom prst="rect">
            <a:avLst/>
          </a:prstGeom>
        </p:spPr>
        <p:txBody>
          <a:bodyPr wrap="square">
            <a:spAutoFit/>
          </a:bodyPr>
          <a:lstStyle/>
          <a:p>
            <a:r>
              <a:rPr lang="en-GB" sz="2000" b="1" dirty="0">
                <a:latin typeface="Candara" panose="020E0502030303020204" pitchFamily="34" charset="0"/>
              </a:rPr>
              <a:t>Introduction </a:t>
            </a:r>
          </a:p>
          <a:p>
            <a:endParaRPr lang="en-GB" sz="2000" dirty="0">
              <a:solidFill>
                <a:srgbClr val="000000"/>
              </a:solidFill>
              <a:latin typeface="Candara" panose="020E0502030303020204" pitchFamily="34" charset="0"/>
            </a:endParaRPr>
          </a:p>
          <a:p>
            <a:r>
              <a:rPr lang="en-GB" sz="2000" dirty="0">
                <a:solidFill>
                  <a:srgbClr val="000000"/>
                </a:solidFill>
                <a:latin typeface="Candara" panose="020E0502030303020204" pitchFamily="34" charset="0"/>
              </a:rPr>
              <a:t>Children In Wartime by Isobel Thrilling is about____________ It focuses on_______________</a:t>
            </a:r>
          </a:p>
          <a:p>
            <a:r>
              <a:rPr lang="en-GB" sz="2000" dirty="0">
                <a:solidFill>
                  <a:srgbClr val="000000"/>
                </a:solidFill>
                <a:latin typeface="Candara" panose="020E0502030303020204" pitchFamily="34" charset="0"/>
              </a:rPr>
              <a:t>The poet is_______________</a:t>
            </a:r>
          </a:p>
          <a:p>
            <a:endParaRPr lang="en-GB" sz="2000" dirty="0">
              <a:solidFill>
                <a:srgbClr val="000000"/>
              </a:solidFill>
              <a:latin typeface="Candara" panose="020E0502030303020204" pitchFamily="34" charset="0"/>
            </a:endParaRPr>
          </a:p>
          <a:p>
            <a:r>
              <a:rPr lang="en-GB" sz="2000" b="1" dirty="0">
                <a:solidFill>
                  <a:srgbClr val="000000"/>
                </a:solidFill>
                <a:latin typeface="Candara" panose="020E0502030303020204" pitchFamily="34" charset="0"/>
              </a:rPr>
              <a:t>Feelings/techniques</a:t>
            </a:r>
          </a:p>
          <a:p>
            <a:endParaRPr lang="en-GB" sz="2000" dirty="0">
              <a:solidFill>
                <a:srgbClr val="000000"/>
              </a:solidFill>
              <a:latin typeface="Candara" panose="020E0502030303020204" pitchFamily="34" charset="0"/>
            </a:endParaRPr>
          </a:p>
          <a:p>
            <a:r>
              <a:rPr lang="en-GB" sz="2000" dirty="0">
                <a:solidFill>
                  <a:srgbClr val="000000"/>
                </a:solidFill>
                <a:latin typeface="Candara" panose="020E0502030303020204" pitchFamily="34" charset="0"/>
              </a:rPr>
              <a:t>The poet uses  a number of techniques to show us the effects of war on children. For instance, she writes that “…………………………………….” This is effective because_________________. Thrilling also uses a  (</a:t>
            </a:r>
            <a:r>
              <a:rPr lang="en-GB" sz="2000" b="1" i="1" dirty="0">
                <a:solidFill>
                  <a:srgbClr val="000000"/>
                </a:solidFill>
                <a:latin typeface="Candara" panose="020E0502030303020204" pitchFamily="34" charset="0"/>
              </a:rPr>
              <a:t>name device</a:t>
            </a:r>
            <a:r>
              <a:rPr lang="en-GB" sz="2000" dirty="0">
                <a:solidFill>
                  <a:srgbClr val="000000"/>
                </a:solidFill>
                <a:latin typeface="Candara" panose="020E0502030303020204" pitchFamily="34" charset="0"/>
              </a:rPr>
              <a:t>) in the line “……………………………..” This tells us that ____________________________. When she writes that “………………………………..” it gives us the impression that __________________</a:t>
            </a:r>
          </a:p>
          <a:p>
            <a:r>
              <a:rPr lang="en-GB" sz="2000" dirty="0">
                <a:solidFill>
                  <a:srgbClr val="000000"/>
                </a:solidFill>
                <a:latin typeface="Candara" panose="020E0502030303020204" pitchFamily="34" charset="0"/>
              </a:rPr>
              <a:t>The poet then goes on to describe______________ writing that “……………………….” The reader is given the impression that_______________ The use of (</a:t>
            </a:r>
            <a:r>
              <a:rPr lang="en-GB" sz="2000" b="1" i="1" dirty="0">
                <a:solidFill>
                  <a:srgbClr val="000000"/>
                </a:solidFill>
                <a:latin typeface="Candara" panose="020E0502030303020204" pitchFamily="34" charset="0"/>
              </a:rPr>
              <a:t>Name device</a:t>
            </a:r>
            <a:r>
              <a:rPr lang="en-GB" sz="2000" dirty="0">
                <a:solidFill>
                  <a:srgbClr val="000000"/>
                </a:solidFill>
                <a:latin typeface="Candara" panose="020E0502030303020204" pitchFamily="34" charset="0"/>
              </a:rPr>
              <a:t>) in the line “…………………” shows us that __________________ We can clearly see the poet thinks that_______________________ when she writes that “……………………..”,  it implies that____________________</a:t>
            </a:r>
          </a:p>
          <a:p>
            <a:endParaRPr lang="en-GB" sz="2000" dirty="0">
              <a:solidFill>
                <a:srgbClr val="000000"/>
              </a:solidFill>
              <a:latin typeface="Candara" panose="020E0502030303020204" pitchFamily="34" charset="0"/>
            </a:endParaRPr>
          </a:p>
          <a:p>
            <a:r>
              <a:rPr lang="en-GB" sz="2000" b="1" dirty="0">
                <a:solidFill>
                  <a:srgbClr val="000000"/>
                </a:solidFill>
                <a:latin typeface="Candara" panose="020E0502030303020204" pitchFamily="34" charset="0"/>
              </a:rPr>
              <a:t>Conclusion</a:t>
            </a:r>
          </a:p>
          <a:p>
            <a:endParaRPr lang="en-GB" sz="2000" b="1" dirty="0">
              <a:solidFill>
                <a:srgbClr val="000000"/>
              </a:solidFill>
              <a:latin typeface="Candara" panose="020E0502030303020204" pitchFamily="34" charset="0"/>
            </a:endParaRPr>
          </a:p>
          <a:p>
            <a:r>
              <a:rPr lang="en-GB" sz="2000" dirty="0">
                <a:solidFill>
                  <a:srgbClr val="000000"/>
                </a:solidFill>
                <a:latin typeface="Candara" panose="020E0502030303020204" pitchFamily="34" charset="0"/>
              </a:rPr>
              <a:t>Overall, we can see that_______________ The poet has___________________</a:t>
            </a:r>
          </a:p>
          <a:p>
            <a:endParaRPr lang="en-GB" sz="2000" dirty="0">
              <a:solidFill>
                <a:srgbClr val="000000"/>
              </a:solidFill>
              <a:latin typeface="Candara" panose="020E0502030303020204" pitchFamily="34" charset="0"/>
            </a:endParaRPr>
          </a:p>
        </p:txBody>
      </p:sp>
      <p:sp>
        <p:nvSpPr>
          <p:cNvPr id="5" name="TextBox 4"/>
          <p:cNvSpPr txBox="1"/>
          <p:nvPr/>
        </p:nvSpPr>
        <p:spPr>
          <a:xfrm>
            <a:off x="122468" y="0"/>
            <a:ext cx="4762237" cy="400110"/>
          </a:xfrm>
          <a:prstGeom prst="rect">
            <a:avLst/>
          </a:prstGeom>
          <a:noFill/>
        </p:spPr>
        <p:txBody>
          <a:bodyPr wrap="square" rtlCol="0">
            <a:spAutoFit/>
          </a:bodyPr>
          <a:lstStyle/>
          <a:p>
            <a:r>
              <a:rPr lang="en-GB" sz="2000" dirty="0">
                <a:latin typeface="Candara" panose="020E0502030303020204" pitchFamily="34" charset="0"/>
              </a:rPr>
              <a:t>How do I write up my notes?</a:t>
            </a:r>
          </a:p>
        </p:txBody>
      </p:sp>
    </p:spTree>
    <p:extLst>
      <p:ext uri="{BB962C8B-B14F-4D97-AF65-F5344CB8AC3E}">
        <p14:creationId xmlns:p14="http://schemas.microsoft.com/office/powerpoint/2010/main" val="2235976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7C9A6E-3902-4213-8F38-46B67D39F2DD}"/>
              </a:ext>
            </a:extLst>
          </p:cNvPr>
          <p:cNvSpPr txBox="1"/>
          <p:nvPr/>
        </p:nvSpPr>
        <p:spPr>
          <a:xfrm>
            <a:off x="357808" y="1669775"/>
            <a:ext cx="11476383" cy="2677656"/>
          </a:xfrm>
          <a:prstGeom prst="rect">
            <a:avLst/>
          </a:prstGeom>
          <a:noFill/>
        </p:spPr>
        <p:txBody>
          <a:bodyPr wrap="square" rtlCol="0">
            <a:spAutoFit/>
          </a:bodyPr>
          <a:lstStyle/>
          <a:p>
            <a:r>
              <a:rPr lang="en-US" sz="2800" dirty="0">
                <a:latin typeface="Candara" panose="020E0502030303020204" pitchFamily="34" charset="0"/>
              </a:rPr>
              <a:t>Children in Wartime by Isobel Thrilling tells the story of a child being awoken by an air raid. The poem seems to be set during WW2 and could well be an autobiographical account of an incident that the poet actually experienced. By the end of the poem, it would appear that the child has lost their previous innocence and is now aware of the real dangers she is facing.</a:t>
            </a:r>
            <a:endParaRPr lang="en-GB" sz="2800" dirty="0">
              <a:latin typeface="Candara" panose="020E0502030303020204" pitchFamily="34" charset="0"/>
            </a:endParaRPr>
          </a:p>
        </p:txBody>
      </p:sp>
      <p:sp>
        <p:nvSpPr>
          <p:cNvPr id="5" name="TextBox 4">
            <a:extLst>
              <a:ext uri="{FF2B5EF4-FFF2-40B4-BE49-F238E27FC236}">
                <a16:creationId xmlns:a16="http://schemas.microsoft.com/office/drawing/2014/main" id="{05371DCE-52EC-4D5E-97F6-C42EB2F54CD0}"/>
              </a:ext>
            </a:extLst>
          </p:cNvPr>
          <p:cNvSpPr txBox="1"/>
          <p:nvPr/>
        </p:nvSpPr>
        <p:spPr>
          <a:xfrm>
            <a:off x="463825" y="596348"/>
            <a:ext cx="7010401" cy="584775"/>
          </a:xfrm>
          <a:prstGeom prst="rect">
            <a:avLst/>
          </a:prstGeom>
          <a:noFill/>
        </p:spPr>
        <p:txBody>
          <a:bodyPr wrap="square" rtlCol="0">
            <a:spAutoFit/>
          </a:bodyPr>
          <a:lstStyle/>
          <a:p>
            <a:r>
              <a:rPr lang="en-US" sz="3200" b="1" dirty="0"/>
              <a:t>Introduction – </a:t>
            </a:r>
            <a:r>
              <a:rPr lang="en-US" sz="3200" b="1" i="1" dirty="0"/>
              <a:t>overall interpretation</a:t>
            </a:r>
            <a:endParaRPr lang="en-GB" sz="3200" b="1" i="1" dirty="0"/>
          </a:p>
        </p:txBody>
      </p:sp>
    </p:spTree>
    <p:extLst>
      <p:ext uri="{BB962C8B-B14F-4D97-AF65-F5344CB8AC3E}">
        <p14:creationId xmlns:p14="http://schemas.microsoft.com/office/powerpoint/2010/main" val="3438864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D3C9E6-DEBA-4A69-838E-9EF7E2659E78}"/>
              </a:ext>
            </a:extLst>
          </p:cNvPr>
          <p:cNvSpPr txBox="1"/>
          <p:nvPr/>
        </p:nvSpPr>
        <p:spPr>
          <a:xfrm>
            <a:off x="238539" y="382012"/>
            <a:ext cx="11131826" cy="3046988"/>
          </a:xfrm>
          <a:prstGeom prst="rect">
            <a:avLst/>
          </a:prstGeom>
          <a:noFill/>
          <a:ln w="28575">
            <a:solidFill>
              <a:schemeClr val="tx1"/>
            </a:solidFill>
          </a:ln>
        </p:spPr>
        <p:txBody>
          <a:bodyPr wrap="square" rtlCol="0">
            <a:spAutoFit/>
          </a:bodyPr>
          <a:lstStyle/>
          <a:p>
            <a:r>
              <a:rPr lang="en-US" sz="2400" dirty="0">
                <a:latin typeface="Candara" panose="020E0502030303020204" pitchFamily="34" charset="0"/>
              </a:rPr>
              <a:t>The poet shows us the devastating effects of war on children in the first line writing that “sirens ripped open the warm silk of sleep”. This tells us that the children are woken up as an air raid is taking place. She makes this sound brutal with the use of the metaphor “ripped open” suggesting that the sudden deafening sound of the siren acts like a knife cutting through the “warm silk of sleep”. The poet presents the children as almost cocooned and protected in their beds before being violently awoken. The soft sibilance of “silk” and “sleep”  contrast greatly with the urgency of the warning, indicting that harsh reality of war is entering the children’s lives.</a:t>
            </a:r>
            <a:endParaRPr lang="en-GB" sz="2400" dirty="0">
              <a:latin typeface="Candara" panose="020E0502030303020204" pitchFamily="34" charset="0"/>
            </a:endParaRPr>
          </a:p>
        </p:txBody>
      </p:sp>
      <p:sp>
        <p:nvSpPr>
          <p:cNvPr id="5" name="TextBox 4">
            <a:extLst>
              <a:ext uri="{FF2B5EF4-FFF2-40B4-BE49-F238E27FC236}">
                <a16:creationId xmlns:a16="http://schemas.microsoft.com/office/drawing/2014/main" id="{BC42C89A-CDAE-43BD-9E2D-129D5D120011}"/>
              </a:ext>
            </a:extLst>
          </p:cNvPr>
          <p:cNvSpPr txBox="1"/>
          <p:nvPr/>
        </p:nvSpPr>
        <p:spPr>
          <a:xfrm>
            <a:off x="516835" y="3737113"/>
            <a:ext cx="5804452" cy="2677656"/>
          </a:xfrm>
          <a:prstGeom prst="rect">
            <a:avLst/>
          </a:prstGeom>
          <a:noFill/>
        </p:spPr>
        <p:txBody>
          <a:bodyPr wrap="square" rtlCol="0">
            <a:spAutoFit/>
          </a:bodyPr>
          <a:lstStyle/>
          <a:p>
            <a:r>
              <a:rPr lang="en-GB" sz="2400" b="1" dirty="0">
                <a:solidFill>
                  <a:srgbClr val="002060"/>
                </a:solidFill>
              </a:rPr>
              <a:t>Point</a:t>
            </a:r>
          </a:p>
          <a:p>
            <a:endParaRPr lang="en-GB" sz="2400" b="1" dirty="0"/>
          </a:p>
          <a:p>
            <a:r>
              <a:rPr lang="en-GB" sz="2400" b="1" dirty="0">
                <a:solidFill>
                  <a:srgbClr val="FF0000"/>
                </a:solidFill>
              </a:rPr>
              <a:t>Evidence</a:t>
            </a:r>
          </a:p>
          <a:p>
            <a:endParaRPr lang="en-GB" sz="2400" b="1" dirty="0"/>
          </a:p>
          <a:p>
            <a:r>
              <a:rPr lang="en-GB" sz="2400" b="1" dirty="0">
                <a:solidFill>
                  <a:srgbClr val="00B050"/>
                </a:solidFill>
              </a:rPr>
              <a:t>Explanation</a:t>
            </a:r>
          </a:p>
          <a:p>
            <a:endParaRPr lang="en-GB" sz="2400" b="1" dirty="0"/>
          </a:p>
          <a:p>
            <a:r>
              <a:rPr lang="en-GB" sz="2400" b="1" dirty="0">
                <a:solidFill>
                  <a:srgbClr val="7030A0"/>
                </a:solidFill>
              </a:rPr>
              <a:t>Analysis/evaluation/comment</a:t>
            </a:r>
          </a:p>
        </p:txBody>
      </p:sp>
    </p:spTree>
    <p:extLst>
      <p:ext uri="{BB962C8B-B14F-4D97-AF65-F5344CB8AC3E}">
        <p14:creationId xmlns:p14="http://schemas.microsoft.com/office/powerpoint/2010/main" val="2908751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D3C9E6-DEBA-4A69-838E-9EF7E2659E78}"/>
              </a:ext>
            </a:extLst>
          </p:cNvPr>
          <p:cNvSpPr txBox="1"/>
          <p:nvPr/>
        </p:nvSpPr>
        <p:spPr>
          <a:xfrm>
            <a:off x="178904" y="443231"/>
            <a:ext cx="11834192" cy="3046988"/>
          </a:xfrm>
          <a:prstGeom prst="rect">
            <a:avLst/>
          </a:prstGeom>
          <a:noFill/>
          <a:ln w="28575">
            <a:solidFill>
              <a:schemeClr val="tx1"/>
            </a:solidFill>
          </a:ln>
        </p:spPr>
        <p:txBody>
          <a:bodyPr wrap="square" rtlCol="0">
            <a:spAutoFit/>
          </a:bodyPr>
          <a:lstStyle/>
          <a:p>
            <a:r>
              <a:rPr lang="en-US" sz="2400" b="1" dirty="0">
                <a:solidFill>
                  <a:srgbClr val="002060"/>
                </a:solidFill>
                <a:latin typeface="Candara" panose="020E0502030303020204" pitchFamily="34" charset="0"/>
              </a:rPr>
              <a:t>The poet shows us the devastating effects of war on children in the first line writing that </a:t>
            </a:r>
            <a:r>
              <a:rPr lang="en-US" sz="2400" b="1" dirty="0">
                <a:solidFill>
                  <a:srgbClr val="FF0000"/>
                </a:solidFill>
                <a:latin typeface="Candara" panose="020E0502030303020204" pitchFamily="34" charset="0"/>
              </a:rPr>
              <a:t>“sirens ripped open the warm silk of sleep”.</a:t>
            </a:r>
            <a:r>
              <a:rPr lang="en-US" sz="2400" b="1" dirty="0">
                <a:latin typeface="Candara" panose="020E0502030303020204" pitchFamily="34" charset="0"/>
              </a:rPr>
              <a:t> </a:t>
            </a:r>
            <a:r>
              <a:rPr lang="en-US" sz="2400" b="1" dirty="0">
                <a:solidFill>
                  <a:srgbClr val="00B050"/>
                </a:solidFill>
                <a:latin typeface="Candara" panose="020E0502030303020204" pitchFamily="34" charset="0"/>
              </a:rPr>
              <a:t>This tells us that the children are woken up as an air raid is taking place.</a:t>
            </a:r>
            <a:r>
              <a:rPr lang="en-US" sz="2400" b="1" dirty="0">
                <a:latin typeface="Candara" panose="020E0502030303020204" pitchFamily="34" charset="0"/>
              </a:rPr>
              <a:t> </a:t>
            </a:r>
            <a:r>
              <a:rPr lang="en-US" sz="2400" b="1" dirty="0">
                <a:solidFill>
                  <a:srgbClr val="7030A0"/>
                </a:solidFill>
                <a:latin typeface="Candara" panose="020E0502030303020204" pitchFamily="34" charset="0"/>
              </a:rPr>
              <a:t>She makes this sound brutal with the use of the metaphor </a:t>
            </a:r>
            <a:r>
              <a:rPr lang="en-US" sz="2400" b="1" dirty="0">
                <a:solidFill>
                  <a:srgbClr val="FF0000"/>
                </a:solidFill>
                <a:latin typeface="Candara" panose="020E0502030303020204" pitchFamily="34" charset="0"/>
              </a:rPr>
              <a:t>“ripped open” </a:t>
            </a:r>
            <a:r>
              <a:rPr lang="en-US" sz="2400" b="1" dirty="0">
                <a:solidFill>
                  <a:srgbClr val="7030A0"/>
                </a:solidFill>
                <a:latin typeface="Candara" panose="020E0502030303020204" pitchFamily="34" charset="0"/>
              </a:rPr>
              <a:t>suggesting that the sudden deafening sound of the siren acts like a knife cutting through the </a:t>
            </a:r>
            <a:r>
              <a:rPr lang="en-US" sz="2400" b="1" dirty="0">
                <a:solidFill>
                  <a:srgbClr val="FF0000"/>
                </a:solidFill>
                <a:latin typeface="Candara" panose="020E0502030303020204" pitchFamily="34" charset="0"/>
              </a:rPr>
              <a:t>“warm silk of sleep”. </a:t>
            </a:r>
            <a:r>
              <a:rPr lang="en-US" sz="2400" b="1" dirty="0">
                <a:solidFill>
                  <a:srgbClr val="7030A0"/>
                </a:solidFill>
                <a:latin typeface="Candara" panose="020E0502030303020204" pitchFamily="34" charset="0"/>
              </a:rPr>
              <a:t>The poet presents the children as almost cocooned and protected in their beds before being violently awoken. The soft sibilance of </a:t>
            </a:r>
            <a:r>
              <a:rPr lang="en-US" sz="2400" b="1" dirty="0">
                <a:solidFill>
                  <a:srgbClr val="FF0000"/>
                </a:solidFill>
                <a:latin typeface="Candara" panose="020E0502030303020204" pitchFamily="34" charset="0"/>
              </a:rPr>
              <a:t>“silk” </a:t>
            </a:r>
            <a:r>
              <a:rPr lang="en-US" sz="2400" b="1" dirty="0">
                <a:solidFill>
                  <a:srgbClr val="7030A0"/>
                </a:solidFill>
                <a:latin typeface="Candara" panose="020E0502030303020204" pitchFamily="34" charset="0"/>
              </a:rPr>
              <a:t>and </a:t>
            </a:r>
            <a:r>
              <a:rPr lang="en-US" sz="2400" b="1" dirty="0">
                <a:solidFill>
                  <a:srgbClr val="FF0000"/>
                </a:solidFill>
                <a:latin typeface="Candara" panose="020E0502030303020204" pitchFamily="34" charset="0"/>
              </a:rPr>
              <a:t>“sleep”  </a:t>
            </a:r>
            <a:r>
              <a:rPr lang="en-US" sz="2400" b="1" dirty="0">
                <a:solidFill>
                  <a:srgbClr val="7030A0"/>
                </a:solidFill>
                <a:latin typeface="Candara" panose="020E0502030303020204" pitchFamily="34" charset="0"/>
              </a:rPr>
              <a:t>contrast greatly with the urgency of the warning, indicting that the harsh reality of war is entering the children’s lives.</a:t>
            </a:r>
            <a:endParaRPr lang="en-GB" sz="2400" b="1" dirty="0">
              <a:solidFill>
                <a:srgbClr val="7030A0"/>
              </a:solidFill>
              <a:latin typeface="Candara" panose="020E0502030303020204" pitchFamily="34" charset="0"/>
            </a:endParaRPr>
          </a:p>
        </p:txBody>
      </p:sp>
      <p:sp>
        <p:nvSpPr>
          <p:cNvPr id="5" name="TextBox 4">
            <a:extLst>
              <a:ext uri="{FF2B5EF4-FFF2-40B4-BE49-F238E27FC236}">
                <a16:creationId xmlns:a16="http://schemas.microsoft.com/office/drawing/2014/main" id="{BC42C89A-CDAE-43BD-9E2D-129D5D120011}"/>
              </a:ext>
            </a:extLst>
          </p:cNvPr>
          <p:cNvSpPr txBox="1"/>
          <p:nvPr/>
        </p:nvSpPr>
        <p:spPr>
          <a:xfrm>
            <a:off x="516835" y="3737113"/>
            <a:ext cx="5804452" cy="2677656"/>
          </a:xfrm>
          <a:prstGeom prst="rect">
            <a:avLst/>
          </a:prstGeom>
          <a:noFill/>
        </p:spPr>
        <p:txBody>
          <a:bodyPr wrap="square" rtlCol="0">
            <a:spAutoFit/>
          </a:bodyPr>
          <a:lstStyle/>
          <a:p>
            <a:r>
              <a:rPr lang="en-GB" sz="2400" b="1" dirty="0">
                <a:solidFill>
                  <a:srgbClr val="002060"/>
                </a:solidFill>
              </a:rPr>
              <a:t>Point</a:t>
            </a:r>
          </a:p>
          <a:p>
            <a:endParaRPr lang="en-GB" sz="2400" b="1" dirty="0"/>
          </a:p>
          <a:p>
            <a:r>
              <a:rPr lang="en-GB" sz="2400" b="1" dirty="0">
                <a:solidFill>
                  <a:srgbClr val="FF0000"/>
                </a:solidFill>
              </a:rPr>
              <a:t>Evidence</a:t>
            </a:r>
          </a:p>
          <a:p>
            <a:endParaRPr lang="en-GB" sz="2400" b="1" dirty="0"/>
          </a:p>
          <a:p>
            <a:r>
              <a:rPr lang="en-GB" sz="2400" b="1" dirty="0">
                <a:solidFill>
                  <a:srgbClr val="00B050"/>
                </a:solidFill>
              </a:rPr>
              <a:t>Explanation</a:t>
            </a:r>
          </a:p>
          <a:p>
            <a:endParaRPr lang="en-GB" sz="2400" b="1" dirty="0"/>
          </a:p>
          <a:p>
            <a:r>
              <a:rPr lang="en-GB" sz="2400" b="1" dirty="0">
                <a:solidFill>
                  <a:srgbClr val="7030A0"/>
                </a:solidFill>
              </a:rPr>
              <a:t>Analysis/evaluation/comment</a:t>
            </a:r>
          </a:p>
        </p:txBody>
      </p:sp>
    </p:spTree>
    <p:extLst>
      <p:ext uri="{BB962C8B-B14F-4D97-AF65-F5344CB8AC3E}">
        <p14:creationId xmlns:p14="http://schemas.microsoft.com/office/powerpoint/2010/main" val="1974491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C4B8FD5-1E44-CF3F-A820-096BB5BBC6D2}"/>
              </a:ext>
            </a:extLst>
          </p:cNvPr>
          <p:cNvSpPr>
            <a:spLocks noGrp="1"/>
          </p:cNvSpPr>
          <p:nvPr>
            <p:ph type="title"/>
          </p:nvPr>
        </p:nvSpPr>
        <p:spPr>
          <a:xfrm>
            <a:off x="643468" y="643467"/>
            <a:ext cx="4620584" cy="677333"/>
          </a:xfrm>
        </p:spPr>
        <p:txBody>
          <a:bodyPr vert="horz" lIns="91440" tIns="45720" rIns="91440" bIns="45720" rtlCol="0" anchor="b">
            <a:normAutofit fontScale="90000"/>
          </a:bodyPr>
          <a:lstStyle/>
          <a:p>
            <a:r>
              <a:rPr lang="en-US" b="1" dirty="0"/>
              <a:t>Language </a:t>
            </a:r>
            <a:r>
              <a:rPr lang="en-US" dirty="0"/>
              <a:t> </a:t>
            </a:r>
          </a:p>
        </p:txBody>
      </p:sp>
      <p:pic>
        <p:nvPicPr>
          <p:cNvPr id="10" name="Picture 9" descr="Cluster of books">
            <a:extLst>
              <a:ext uri="{FF2B5EF4-FFF2-40B4-BE49-F238E27FC236}">
                <a16:creationId xmlns:a16="http://schemas.microsoft.com/office/drawing/2014/main" id="{AF647F48-6983-E6A4-0305-FCDF250F8966}"/>
              </a:ext>
            </a:extLst>
          </p:cNvPr>
          <p:cNvPicPr>
            <a:picLocks noChangeAspect="1"/>
          </p:cNvPicPr>
          <p:nvPr/>
        </p:nvPicPr>
        <p:blipFill rotWithShape="1">
          <a:blip r:embed="rId2"/>
          <a:srcRect l="24440" r="2078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2" name="TextBox 11">
            <a:extLst>
              <a:ext uri="{FF2B5EF4-FFF2-40B4-BE49-F238E27FC236}">
                <a16:creationId xmlns:a16="http://schemas.microsoft.com/office/drawing/2014/main" id="{C362D415-712A-91AB-B52F-B143FED78324}"/>
              </a:ext>
            </a:extLst>
          </p:cNvPr>
          <p:cNvSpPr txBox="1"/>
          <p:nvPr/>
        </p:nvSpPr>
        <p:spPr>
          <a:xfrm>
            <a:off x="643468" y="1722922"/>
            <a:ext cx="5319318" cy="2862322"/>
          </a:xfrm>
          <a:prstGeom prst="rect">
            <a:avLst/>
          </a:prstGeom>
          <a:noFill/>
        </p:spPr>
        <p:txBody>
          <a:bodyPr wrap="square" rtlCol="0">
            <a:spAutoFit/>
          </a:bodyPr>
          <a:lstStyle/>
          <a:p>
            <a:pPr>
              <a:lnSpc>
                <a:spcPct val="150000"/>
              </a:lnSpc>
            </a:pPr>
            <a:r>
              <a:rPr lang="en-GB" sz="2400" dirty="0"/>
              <a:t>How to prepare:</a:t>
            </a:r>
          </a:p>
          <a:p>
            <a:pPr>
              <a:lnSpc>
                <a:spcPct val="150000"/>
              </a:lnSpc>
            </a:pPr>
            <a:endParaRPr lang="en-GB" sz="2400" dirty="0"/>
          </a:p>
          <a:p>
            <a:pPr marL="285750" indent="-285750">
              <a:lnSpc>
                <a:spcPct val="150000"/>
              </a:lnSpc>
              <a:buFont typeface="Arial" panose="020B0604020202020204" pitchFamily="34" charset="0"/>
              <a:buChar char="•"/>
            </a:pPr>
            <a:r>
              <a:rPr lang="en-GB" sz="2400" dirty="0"/>
              <a:t>Know how to answer the questions </a:t>
            </a:r>
          </a:p>
          <a:p>
            <a:pPr marL="285750" indent="-285750">
              <a:lnSpc>
                <a:spcPct val="150000"/>
              </a:lnSpc>
              <a:buFont typeface="Arial" panose="020B0604020202020204" pitchFamily="34" charset="0"/>
              <a:buChar char="•"/>
            </a:pPr>
            <a:r>
              <a:rPr lang="en-GB" sz="2400" dirty="0"/>
              <a:t>Be ready for the writing tasks </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413751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F0E87-E76A-02EF-C3C9-9A5700688209}"/>
              </a:ext>
            </a:extLst>
          </p:cNvPr>
          <p:cNvSpPr>
            <a:spLocks noGrp="1"/>
          </p:cNvSpPr>
          <p:nvPr>
            <p:ph type="title"/>
          </p:nvPr>
        </p:nvSpPr>
        <p:spPr>
          <a:xfrm>
            <a:off x="838200" y="184805"/>
            <a:ext cx="10515600" cy="1505883"/>
          </a:xfrm>
        </p:spPr>
        <p:txBody>
          <a:bodyPr anchor="ctr">
            <a:normAutofit/>
          </a:bodyPr>
          <a:lstStyle/>
          <a:p>
            <a:r>
              <a:rPr lang="en-GB" sz="5200" b="1" dirty="0"/>
              <a:t>Key Skills - PEEEPEL</a:t>
            </a:r>
          </a:p>
        </p:txBody>
      </p:sp>
      <p:graphicFrame>
        <p:nvGraphicFramePr>
          <p:cNvPr id="3" name="Table 3">
            <a:extLst>
              <a:ext uri="{FF2B5EF4-FFF2-40B4-BE49-F238E27FC236}">
                <a16:creationId xmlns:a16="http://schemas.microsoft.com/office/drawing/2014/main" id="{B8EF5630-5B47-BEA5-B524-E11B707175ED}"/>
              </a:ext>
            </a:extLst>
          </p:cNvPr>
          <p:cNvGraphicFramePr>
            <a:graphicFrameLocks noGrp="1"/>
          </p:cNvGraphicFramePr>
          <p:nvPr>
            <p:extLst>
              <p:ext uri="{D42A27DB-BD31-4B8C-83A1-F6EECF244321}">
                <p14:modId xmlns:p14="http://schemas.microsoft.com/office/powerpoint/2010/main" val="1665668543"/>
              </p:ext>
            </p:extLst>
          </p:nvPr>
        </p:nvGraphicFramePr>
        <p:xfrm>
          <a:off x="838200" y="2248649"/>
          <a:ext cx="10635114" cy="4171401"/>
        </p:xfrm>
        <a:graphic>
          <a:graphicData uri="http://schemas.openxmlformats.org/drawingml/2006/table">
            <a:tbl>
              <a:tblPr firstRow="1" bandRow="1">
                <a:tableStyleId>{5940675A-B579-460E-94D1-54222C63F5DA}</a:tableStyleId>
              </a:tblPr>
              <a:tblGrid>
                <a:gridCol w="1048775">
                  <a:extLst>
                    <a:ext uri="{9D8B030D-6E8A-4147-A177-3AD203B41FA5}">
                      <a16:colId xmlns:a16="http://schemas.microsoft.com/office/drawing/2014/main" val="3868170549"/>
                    </a:ext>
                  </a:extLst>
                </a:gridCol>
                <a:gridCol w="1569797">
                  <a:extLst>
                    <a:ext uri="{9D8B030D-6E8A-4147-A177-3AD203B41FA5}">
                      <a16:colId xmlns:a16="http://schemas.microsoft.com/office/drawing/2014/main" val="4007417690"/>
                    </a:ext>
                  </a:extLst>
                </a:gridCol>
                <a:gridCol w="8016542">
                  <a:extLst>
                    <a:ext uri="{9D8B030D-6E8A-4147-A177-3AD203B41FA5}">
                      <a16:colId xmlns:a16="http://schemas.microsoft.com/office/drawing/2014/main" val="1007643789"/>
                    </a:ext>
                  </a:extLst>
                </a:gridCol>
              </a:tblGrid>
              <a:tr h="461160">
                <a:tc>
                  <a:txBody>
                    <a:bodyPr/>
                    <a:lstStyle/>
                    <a:p>
                      <a:r>
                        <a:rPr lang="en-GB" sz="1800" b="1"/>
                        <a:t>P</a:t>
                      </a:r>
                    </a:p>
                  </a:txBody>
                  <a:tcPr marL="91554" marR="91554" marT="45777" marB="45777"/>
                </a:tc>
                <a:tc>
                  <a:txBody>
                    <a:bodyPr/>
                    <a:lstStyle/>
                    <a:p>
                      <a:r>
                        <a:rPr lang="en-GB" sz="1800"/>
                        <a:t>Point</a:t>
                      </a:r>
                    </a:p>
                  </a:txBody>
                  <a:tcPr marL="91554" marR="91554" marT="45777" marB="45777"/>
                </a:tc>
                <a:tc>
                  <a:txBody>
                    <a:bodyPr/>
                    <a:lstStyle/>
                    <a:p>
                      <a:r>
                        <a:rPr lang="en-GB" sz="1800"/>
                        <a:t> Make a clear point related to the question being asked.</a:t>
                      </a:r>
                    </a:p>
                  </a:txBody>
                  <a:tcPr marL="91554" marR="91554" marT="45777" marB="45777"/>
                </a:tc>
                <a:extLst>
                  <a:ext uri="{0D108BD9-81ED-4DB2-BD59-A6C34878D82A}">
                    <a16:rowId xmlns:a16="http://schemas.microsoft.com/office/drawing/2014/main" val="1541773003"/>
                  </a:ext>
                </a:extLst>
              </a:tr>
              <a:tr h="461160">
                <a:tc>
                  <a:txBody>
                    <a:bodyPr/>
                    <a:lstStyle/>
                    <a:p>
                      <a:r>
                        <a:rPr lang="en-GB" sz="1800" b="1"/>
                        <a:t>E</a:t>
                      </a:r>
                    </a:p>
                  </a:txBody>
                  <a:tcPr marL="91554" marR="91554" marT="45777" marB="45777"/>
                </a:tc>
                <a:tc>
                  <a:txBody>
                    <a:bodyPr/>
                    <a:lstStyle/>
                    <a:p>
                      <a:r>
                        <a:rPr lang="en-GB" sz="1800"/>
                        <a:t>Evidence </a:t>
                      </a:r>
                    </a:p>
                  </a:txBody>
                  <a:tcPr marL="91554" marR="91554" marT="45777" marB="45777"/>
                </a:tc>
                <a:tc>
                  <a:txBody>
                    <a:bodyPr/>
                    <a:lstStyle/>
                    <a:p>
                      <a:r>
                        <a:rPr lang="en-GB" sz="1800"/>
                        <a:t>Use evidence (quotation) from the text.</a:t>
                      </a:r>
                    </a:p>
                  </a:txBody>
                  <a:tcPr marL="91554" marR="91554" marT="45777" marB="45777"/>
                </a:tc>
                <a:extLst>
                  <a:ext uri="{0D108BD9-81ED-4DB2-BD59-A6C34878D82A}">
                    <a16:rowId xmlns:a16="http://schemas.microsoft.com/office/drawing/2014/main" val="3139546865"/>
                  </a:ext>
                </a:extLst>
              </a:tr>
              <a:tr h="775587">
                <a:tc>
                  <a:txBody>
                    <a:bodyPr/>
                    <a:lstStyle/>
                    <a:p>
                      <a:r>
                        <a:rPr lang="en-GB" sz="1800" b="1"/>
                        <a:t>E</a:t>
                      </a:r>
                    </a:p>
                  </a:txBody>
                  <a:tcPr marL="91554" marR="91554" marT="45777" marB="45777"/>
                </a:tc>
                <a:tc>
                  <a:txBody>
                    <a:bodyPr/>
                    <a:lstStyle/>
                    <a:p>
                      <a:r>
                        <a:rPr lang="en-GB" sz="1800"/>
                        <a:t>Explain </a:t>
                      </a:r>
                    </a:p>
                  </a:txBody>
                  <a:tcPr marL="91554" marR="91554" marT="45777" marB="45777"/>
                </a:tc>
                <a:tc>
                  <a:txBody>
                    <a:bodyPr/>
                    <a:lstStyle/>
                    <a:p>
                      <a:r>
                        <a:rPr lang="en-GB" sz="1800"/>
                        <a:t>Explain what the quotation means, what is happening at this moment in text.</a:t>
                      </a:r>
                    </a:p>
                  </a:txBody>
                  <a:tcPr marL="91554" marR="91554" marT="45777" marB="45777"/>
                </a:tc>
                <a:extLst>
                  <a:ext uri="{0D108BD9-81ED-4DB2-BD59-A6C34878D82A}">
                    <a16:rowId xmlns:a16="http://schemas.microsoft.com/office/drawing/2014/main" val="2948254318"/>
                  </a:ext>
                </a:extLst>
              </a:tr>
              <a:tr h="775587">
                <a:tc>
                  <a:txBody>
                    <a:bodyPr/>
                    <a:lstStyle/>
                    <a:p>
                      <a:r>
                        <a:rPr lang="en-GB" sz="1800" b="1"/>
                        <a:t>E</a:t>
                      </a:r>
                    </a:p>
                  </a:txBody>
                  <a:tcPr marL="91554" marR="91554" marT="45777" marB="45777"/>
                </a:tc>
                <a:tc>
                  <a:txBody>
                    <a:bodyPr/>
                    <a:lstStyle/>
                    <a:p>
                      <a:r>
                        <a:rPr lang="en-GB" sz="1800"/>
                        <a:t>Explore</a:t>
                      </a:r>
                    </a:p>
                  </a:txBody>
                  <a:tcPr marL="91554" marR="91554" marT="45777" marB="45777"/>
                </a:tc>
                <a:tc>
                  <a:txBody>
                    <a:bodyPr/>
                    <a:lstStyle/>
                    <a:p>
                      <a:r>
                        <a:rPr lang="en-GB" sz="1800"/>
                        <a:t>Explore the quotation – ‘zoom in’ on key words, explore the connotations, use subject terminology.</a:t>
                      </a:r>
                    </a:p>
                  </a:txBody>
                  <a:tcPr marL="91554" marR="91554" marT="45777" marB="45777"/>
                </a:tc>
                <a:extLst>
                  <a:ext uri="{0D108BD9-81ED-4DB2-BD59-A6C34878D82A}">
                    <a16:rowId xmlns:a16="http://schemas.microsoft.com/office/drawing/2014/main" val="2949680676"/>
                  </a:ext>
                </a:extLst>
              </a:tr>
              <a:tr h="775587">
                <a:tc>
                  <a:txBody>
                    <a:bodyPr/>
                    <a:lstStyle/>
                    <a:p>
                      <a:r>
                        <a:rPr lang="en-GB" sz="1800" b="1"/>
                        <a:t>P</a:t>
                      </a:r>
                    </a:p>
                  </a:txBody>
                  <a:tcPr marL="91554" marR="91554" marT="45777" marB="45777"/>
                </a:tc>
                <a:tc>
                  <a:txBody>
                    <a:bodyPr/>
                    <a:lstStyle/>
                    <a:p>
                      <a:r>
                        <a:rPr lang="en-GB" sz="1800"/>
                        <a:t>Purpose</a:t>
                      </a:r>
                    </a:p>
                  </a:txBody>
                  <a:tcPr marL="91554" marR="91554" marT="45777" marB="45777"/>
                </a:tc>
                <a:tc>
                  <a:txBody>
                    <a:bodyPr/>
                    <a:lstStyle/>
                    <a:p>
                      <a:r>
                        <a:rPr lang="en-GB" sz="1800"/>
                        <a:t>Explain the purpose of the quotation, why is it important, why did the author/poet include this?</a:t>
                      </a:r>
                    </a:p>
                  </a:txBody>
                  <a:tcPr marL="91554" marR="91554" marT="45777" marB="45777"/>
                </a:tc>
                <a:extLst>
                  <a:ext uri="{0D108BD9-81ED-4DB2-BD59-A6C34878D82A}">
                    <a16:rowId xmlns:a16="http://schemas.microsoft.com/office/drawing/2014/main" val="1691077457"/>
                  </a:ext>
                </a:extLst>
              </a:tr>
              <a:tr h="461160">
                <a:tc>
                  <a:txBody>
                    <a:bodyPr/>
                    <a:lstStyle/>
                    <a:p>
                      <a:r>
                        <a:rPr lang="en-GB" sz="1800" b="1"/>
                        <a:t>E</a:t>
                      </a:r>
                    </a:p>
                  </a:txBody>
                  <a:tcPr marL="91554" marR="91554" marT="45777" marB="45777"/>
                </a:tc>
                <a:tc>
                  <a:txBody>
                    <a:bodyPr/>
                    <a:lstStyle/>
                    <a:p>
                      <a:r>
                        <a:rPr lang="en-GB" sz="1800"/>
                        <a:t>Emotion </a:t>
                      </a:r>
                    </a:p>
                  </a:txBody>
                  <a:tcPr marL="91554" marR="91554" marT="45777" marB="45777"/>
                </a:tc>
                <a:tc>
                  <a:txBody>
                    <a:bodyPr/>
                    <a:lstStyle/>
                    <a:p>
                      <a:r>
                        <a:rPr lang="en-GB" sz="1800"/>
                        <a:t>Consider what emotion an audience/reader is meant to feel.</a:t>
                      </a:r>
                    </a:p>
                  </a:txBody>
                  <a:tcPr marL="91554" marR="91554" marT="45777" marB="45777"/>
                </a:tc>
                <a:extLst>
                  <a:ext uri="{0D108BD9-81ED-4DB2-BD59-A6C34878D82A}">
                    <a16:rowId xmlns:a16="http://schemas.microsoft.com/office/drawing/2014/main" val="39672049"/>
                  </a:ext>
                </a:extLst>
              </a:tr>
              <a:tr h="461160">
                <a:tc>
                  <a:txBody>
                    <a:bodyPr/>
                    <a:lstStyle/>
                    <a:p>
                      <a:r>
                        <a:rPr lang="en-GB" sz="1800" b="1"/>
                        <a:t>L</a:t>
                      </a:r>
                    </a:p>
                  </a:txBody>
                  <a:tcPr marL="91554" marR="91554" marT="45777" marB="45777"/>
                </a:tc>
                <a:tc>
                  <a:txBody>
                    <a:bodyPr/>
                    <a:lstStyle/>
                    <a:p>
                      <a:r>
                        <a:rPr lang="en-GB" sz="1800"/>
                        <a:t>Link</a:t>
                      </a:r>
                    </a:p>
                  </a:txBody>
                  <a:tcPr marL="91554" marR="91554" marT="45777" marB="45777"/>
                </a:tc>
                <a:tc>
                  <a:txBody>
                    <a:bodyPr/>
                    <a:lstStyle/>
                    <a:p>
                      <a:r>
                        <a:rPr lang="en-GB" sz="1800" dirty="0"/>
                        <a:t>Link comments made to the context or themes/motifs in the text </a:t>
                      </a:r>
                    </a:p>
                  </a:txBody>
                  <a:tcPr marL="91554" marR="91554" marT="45777" marB="45777"/>
                </a:tc>
                <a:extLst>
                  <a:ext uri="{0D108BD9-81ED-4DB2-BD59-A6C34878D82A}">
                    <a16:rowId xmlns:a16="http://schemas.microsoft.com/office/drawing/2014/main" val="4237716100"/>
                  </a:ext>
                </a:extLst>
              </a:tr>
            </a:tbl>
          </a:graphicData>
        </a:graphic>
      </p:graphicFrame>
    </p:spTree>
    <p:extLst>
      <p:ext uri="{BB962C8B-B14F-4D97-AF65-F5344CB8AC3E}">
        <p14:creationId xmlns:p14="http://schemas.microsoft.com/office/powerpoint/2010/main" val="27254183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DE84-9226-1FA7-DC43-86739E208A64}"/>
              </a:ext>
            </a:extLst>
          </p:cNvPr>
          <p:cNvSpPr>
            <a:spLocks noGrp="1"/>
          </p:cNvSpPr>
          <p:nvPr>
            <p:ph type="title"/>
          </p:nvPr>
        </p:nvSpPr>
        <p:spPr>
          <a:xfrm>
            <a:off x="0" y="-212391"/>
            <a:ext cx="10515600" cy="1325563"/>
          </a:xfrm>
        </p:spPr>
        <p:txBody>
          <a:bodyPr/>
          <a:lstStyle/>
          <a:p>
            <a:r>
              <a:rPr lang="en-GB" sz="4400" b="1" dirty="0"/>
              <a:t>Key Skills – Exploding Quotations </a:t>
            </a:r>
            <a:endParaRPr lang="en-GB" dirty="0"/>
          </a:p>
        </p:txBody>
      </p:sp>
      <p:sp>
        <p:nvSpPr>
          <p:cNvPr id="3" name="TextBox 2">
            <a:extLst>
              <a:ext uri="{FF2B5EF4-FFF2-40B4-BE49-F238E27FC236}">
                <a16:creationId xmlns:a16="http://schemas.microsoft.com/office/drawing/2014/main" id="{FCE8541D-84B4-F6FE-B8F6-C554028C40DC}"/>
              </a:ext>
            </a:extLst>
          </p:cNvPr>
          <p:cNvSpPr txBox="1"/>
          <p:nvPr/>
        </p:nvSpPr>
        <p:spPr>
          <a:xfrm>
            <a:off x="1761423" y="3429000"/>
            <a:ext cx="9149615" cy="1600438"/>
          </a:xfrm>
          <a:prstGeom prst="rect">
            <a:avLst/>
          </a:prstGeom>
          <a:noFill/>
        </p:spPr>
        <p:txBody>
          <a:bodyPr wrap="square" rtlCol="0">
            <a:spAutoFit/>
          </a:bodyPr>
          <a:lstStyle/>
          <a:p>
            <a:pPr algn="ctr"/>
            <a:r>
              <a:rPr lang="en-GB" sz="4000" dirty="0"/>
              <a:t>‘</a:t>
            </a:r>
            <a:r>
              <a:rPr lang="en-GB" sz="4000" dirty="0">
                <a:highlight>
                  <a:srgbClr val="FFFF00"/>
                </a:highlight>
              </a:rPr>
              <a:t> I </a:t>
            </a:r>
            <a:r>
              <a:rPr lang="en-GB" sz="4000" dirty="0"/>
              <a:t>speak as </a:t>
            </a:r>
            <a:r>
              <a:rPr lang="en-GB" sz="4000" dirty="0">
                <a:highlight>
                  <a:srgbClr val="00FFFF"/>
                </a:highlight>
              </a:rPr>
              <a:t>a</a:t>
            </a:r>
            <a:r>
              <a:rPr lang="en-GB" sz="4000" dirty="0"/>
              <a:t> </a:t>
            </a:r>
            <a:r>
              <a:rPr lang="en-GB" sz="4000" dirty="0">
                <a:highlight>
                  <a:srgbClr val="00FF00"/>
                </a:highlight>
              </a:rPr>
              <a:t>hard headed </a:t>
            </a:r>
            <a:r>
              <a:rPr lang="en-GB" sz="4000" dirty="0"/>
              <a:t>practical man of </a:t>
            </a:r>
            <a:r>
              <a:rPr lang="en-GB" sz="4000" dirty="0">
                <a:highlight>
                  <a:srgbClr val="FF00FF"/>
                </a:highlight>
              </a:rPr>
              <a:t>business’  </a:t>
            </a:r>
          </a:p>
          <a:p>
            <a:pPr algn="ctr"/>
            <a:r>
              <a:rPr lang="en-GB" i="1" dirty="0"/>
              <a:t>Mr Birling, An Inspector Calls </a:t>
            </a:r>
          </a:p>
        </p:txBody>
      </p:sp>
      <p:cxnSp>
        <p:nvCxnSpPr>
          <p:cNvPr id="5" name="Connector: Curved 4">
            <a:extLst>
              <a:ext uri="{FF2B5EF4-FFF2-40B4-BE49-F238E27FC236}">
                <a16:creationId xmlns:a16="http://schemas.microsoft.com/office/drawing/2014/main" id="{9E69FBF0-D22F-2A44-B6E3-CAAC297BE7CB}"/>
              </a:ext>
            </a:extLst>
          </p:cNvPr>
          <p:cNvCxnSpPr>
            <a:cxnSpLocks/>
          </p:cNvCxnSpPr>
          <p:nvPr/>
        </p:nvCxnSpPr>
        <p:spPr>
          <a:xfrm rot="16200000" flipV="1">
            <a:off x="1154231" y="2504171"/>
            <a:ext cx="1051560" cy="79809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D40F10-2383-18BD-E96C-D0A3E7BEB07E}"/>
              </a:ext>
            </a:extLst>
          </p:cNvPr>
          <p:cNvSpPr txBox="1"/>
          <p:nvPr/>
        </p:nvSpPr>
        <p:spPr>
          <a:xfrm>
            <a:off x="38502" y="793758"/>
            <a:ext cx="2666198" cy="1477328"/>
          </a:xfrm>
          <a:prstGeom prst="rect">
            <a:avLst/>
          </a:prstGeom>
          <a:noFill/>
        </p:spPr>
        <p:txBody>
          <a:bodyPr wrap="square" rtlCol="0">
            <a:spAutoFit/>
          </a:bodyPr>
          <a:lstStyle/>
          <a:p>
            <a:r>
              <a:rPr lang="en-GB" dirty="0">
                <a:highlight>
                  <a:srgbClr val="FFFF00"/>
                </a:highlight>
                <a:latin typeface="Tahoma" panose="020B0604030504040204" pitchFamily="34" charset="0"/>
                <a:ea typeface="Tahoma" panose="020B0604030504040204" pitchFamily="34" charset="0"/>
                <a:cs typeface="Tahoma" panose="020B0604030504040204" pitchFamily="34" charset="0"/>
              </a:rPr>
              <a:t>Personal Pronoun </a:t>
            </a:r>
            <a:r>
              <a:rPr lang="en-GB" dirty="0">
                <a:latin typeface="Tahoma" panose="020B0604030504040204" pitchFamily="34" charset="0"/>
                <a:ea typeface="Tahoma" panose="020B0604030504040204" pitchFamily="34" charset="0"/>
                <a:cs typeface="Tahoma" panose="020B0604030504040204" pitchFamily="34" charset="0"/>
              </a:rPr>
              <a:t>connotes his self-centred character and his ability to make situations about him. </a:t>
            </a:r>
          </a:p>
        </p:txBody>
      </p:sp>
      <p:cxnSp>
        <p:nvCxnSpPr>
          <p:cNvPr id="10" name="Connector: Curved 9">
            <a:extLst>
              <a:ext uri="{FF2B5EF4-FFF2-40B4-BE49-F238E27FC236}">
                <a16:creationId xmlns:a16="http://schemas.microsoft.com/office/drawing/2014/main" id="{2597F387-0DEF-E6A0-AE4E-CF47D481DC41}"/>
              </a:ext>
            </a:extLst>
          </p:cNvPr>
          <p:cNvCxnSpPr>
            <a:cxnSpLocks/>
          </p:cNvCxnSpPr>
          <p:nvPr/>
        </p:nvCxnSpPr>
        <p:spPr>
          <a:xfrm rot="5400000" flipH="1" flipV="1">
            <a:off x="5478580" y="3113170"/>
            <a:ext cx="525782" cy="10588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F967835-96CE-87BC-EB37-1FDBB8817626}"/>
              </a:ext>
            </a:extLst>
          </p:cNvPr>
          <p:cNvSpPr txBox="1"/>
          <p:nvPr/>
        </p:nvSpPr>
        <p:spPr>
          <a:xfrm>
            <a:off x="4697128" y="1809421"/>
            <a:ext cx="2954956" cy="1200329"/>
          </a:xfrm>
          <a:prstGeom prst="rect">
            <a:avLst/>
          </a:prstGeom>
          <a:noFill/>
        </p:spPr>
        <p:txBody>
          <a:bodyPr wrap="square" rtlCol="0">
            <a:spAutoFit/>
          </a:bodyPr>
          <a:lstStyle/>
          <a:p>
            <a:r>
              <a:rPr lang="en-GB" dirty="0">
                <a:highlight>
                  <a:srgbClr val="00FF00"/>
                </a:highlight>
                <a:latin typeface="Tahoma" panose="020B0604030504040204" pitchFamily="34" charset="0"/>
                <a:ea typeface="Tahoma" panose="020B0604030504040204" pitchFamily="34" charset="0"/>
                <a:cs typeface="Tahoma" panose="020B0604030504040204" pitchFamily="34" charset="0"/>
              </a:rPr>
              <a:t>Adjective</a:t>
            </a:r>
            <a:r>
              <a:rPr lang="en-GB" dirty="0">
                <a:latin typeface="Tahoma" panose="020B0604030504040204" pitchFamily="34" charset="0"/>
                <a:ea typeface="Tahoma" panose="020B0604030504040204" pitchFamily="34" charset="0"/>
                <a:cs typeface="Tahoma" panose="020B0604030504040204" pitchFamily="34" charset="0"/>
              </a:rPr>
              <a:t> could be seen as a positive connoting strength, as if he is hard as rock.</a:t>
            </a:r>
          </a:p>
        </p:txBody>
      </p:sp>
      <p:cxnSp>
        <p:nvCxnSpPr>
          <p:cNvPr id="14" name="Connector: Curved 13">
            <a:extLst>
              <a:ext uri="{FF2B5EF4-FFF2-40B4-BE49-F238E27FC236}">
                <a16:creationId xmlns:a16="http://schemas.microsoft.com/office/drawing/2014/main" id="{8663AAE2-4943-EC17-2B77-8DD103580A54}"/>
              </a:ext>
            </a:extLst>
          </p:cNvPr>
          <p:cNvCxnSpPr/>
          <p:nvPr/>
        </p:nvCxnSpPr>
        <p:spPr>
          <a:xfrm flipV="1">
            <a:off x="6336230" y="1227338"/>
            <a:ext cx="1068402" cy="49076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9D7B47E-4C3F-02D1-9DA1-A408131A700A}"/>
              </a:ext>
            </a:extLst>
          </p:cNvPr>
          <p:cNvSpPr txBox="1"/>
          <p:nvPr/>
        </p:nvSpPr>
        <p:spPr>
          <a:xfrm>
            <a:off x="7346482" y="528058"/>
            <a:ext cx="3041584" cy="1200329"/>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Birling wishes to see himself this way, he believes it is a positive, however it has also made him hard hearted. </a:t>
            </a:r>
          </a:p>
        </p:txBody>
      </p:sp>
      <p:cxnSp>
        <p:nvCxnSpPr>
          <p:cNvPr id="17" name="Connector: Curved 16">
            <a:extLst>
              <a:ext uri="{FF2B5EF4-FFF2-40B4-BE49-F238E27FC236}">
                <a16:creationId xmlns:a16="http://schemas.microsoft.com/office/drawing/2014/main" id="{540DB263-CC11-B1E9-CDB5-F9D98FD2644D}"/>
              </a:ext>
            </a:extLst>
          </p:cNvPr>
          <p:cNvCxnSpPr/>
          <p:nvPr/>
        </p:nvCxnSpPr>
        <p:spPr>
          <a:xfrm>
            <a:off x="7517331" y="4379495"/>
            <a:ext cx="1915427" cy="20742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C772E3-C71A-8B06-CFD0-F4E97E9E6F90}"/>
              </a:ext>
            </a:extLst>
          </p:cNvPr>
          <p:cNvSpPr txBox="1"/>
          <p:nvPr/>
        </p:nvSpPr>
        <p:spPr>
          <a:xfrm>
            <a:off x="9529011" y="4379495"/>
            <a:ext cx="2319688" cy="923330"/>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Highlighting that Mr Birling is a social climber. </a:t>
            </a:r>
          </a:p>
        </p:txBody>
      </p:sp>
      <p:cxnSp>
        <p:nvCxnSpPr>
          <p:cNvPr id="20" name="Connector: Curved 19">
            <a:extLst>
              <a:ext uri="{FF2B5EF4-FFF2-40B4-BE49-F238E27FC236}">
                <a16:creationId xmlns:a16="http://schemas.microsoft.com/office/drawing/2014/main" id="{862AFEC7-FAA2-C83C-524A-F637D74CD521}"/>
              </a:ext>
            </a:extLst>
          </p:cNvPr>
          <p:cNvCxnSpPr/>
          <p:nvPr/>
        </p:nvCxnSpPr>
        <p:spPr>
          <a:xfrm rot="5400000">
            <a:off x="4004458" y="4533151"/>
            <a:ext cx="1144711" cy="39463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5453594-9514-7E14-51E9-3623B12D2243}"/>
              </a:ext>
            </a:extLst>
          </p:cNvPr>
          <p:cNvSpPr txBox="1"/>
          <p:nvPr/>
        </p:nvSpPr>
        <p:spPr>
          <a:xfrm>
            <a:off x="3795966" y="5384749"/>
            <a:ext cx="3996890" cy="923330"/>
          </a:xfrm>
          <a:prstGeom prst="rect">
            <a:avLst/>
          </a:prstGeom>
          <a:noFill/>
        </p:spPr>
        <p:txBody>
          <a:bodyPr wrap="square" rtlCol="0">
            <a:spAutoFit/>
          </a:bodyPr>
          <a:lstStyle/>
          <a:p>
            <a:r>
              <a:rPr lang="en-GB" dirty="0">
                <a:highlight>
                  <a:srgbClr val="00FF00"/>
                </a:highlight>
                <a:latin typeface="Tahoma" panose="020B0604030504040204" pitchFamily="34" charset="0"/>
                <a:ea typeface="Tahoma" panose="020B0604030504040204" pitchFamily="34" charset="0"/>
                <a:cs typeface="Tahoma" panose="020B0604030504040204" pitchFamily="34" charset="0"/>
              </a:rPr>
              <a:t>Alliteration</a:t>
            </a:r>
            <a:r>
              <a:rPr lang="en-GB" dirty="0">
                <a:latin typeface="Tahoma" panose="020B0604030504040204" pitchFamily="34" charset="0"/>
                <a:ea typeface="Tahoma" panose="020B0604030504040204" pitchFamily="34" charset="0"/>
                <a:cs typeface="Tahoma" panose="020B0604030504040204" pitchFamily="34" charset="0"/>
              </a:rPr>
              <a:t>, draws attention to characteristics, demonstrating his egotistical nature.</a:t>
            </a:r>
          </a:p>
        </p:txBody>
      </p:sp>
      <p:cxnSp>
        <p:nvCxnSpPr>
          <p:cNvPr id="23" name="Connector: Curved 22">
            <a:extLst>
              <a:ext uri="{FF2B5EF4-FFF2-40B4-BE49-F238E27FC236}">
                <a16:creationId xmlns:a16="http://schemas.microsoft.com/office/drawing/2014/main" id="{FB133FD0-7ACF-34AD-5309-D0DF1E8D63BA}"/>
              </a:ext>
            </a:extLst>
          </p:cNvPr>
          <p:cNvCxnSpPr/>
          <p:nvPr/>
        </p:nvCxnSpPr>
        <p:spPr>
          <a:xfrm rot="10800000" flipV="1">
            <a:off x="2079060" y="4103386"/>
            <a:ext cx="2175306" cy="89132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9248D91-3EB8-6BD3-F5C3-AB2DB8B6AB63}"/>
              </a:ext>
            </a:extLst>
          </p:cNvPr>
          <p:cNvSpPr txBox="1"/>
          <p:nvPr/>
        </p:nvSpPr>
        <p:spPr>
          <a:xfrm>
            <a:off x="144379" y="4994710"/>
            <a:ext cx="2666198" cy="1200329"/>
          </a:xfrm>
          <a:prstGeom prst="rect">
            <a:avLst/>
          </a:prstGeom>
          <a:noFill/>
        </p:spPr>
        <p:txBody>
          <a:bodyPr wrap="square" rtlCol="0">
            <a:spAutoFit/>
          </a:bodyPr>
          <a:lstStyle/>
          <a:p>
            <a:r>
              <a:rPr lang="en-GB" dirty="0">
                <a:highlight>
                  <a:srgbClr val="00FFFF"/>
                </a:highlight>
                <a:latin typeface="Tahoma" panose="020B0604030504040204" pitchFamily="34" charset="0"/>
                <a:ea typeface="Tahoma" panose="020B0604030504040204" pitchFamily="34" charset="0"/>
                <a:cs typeface="Tahoma" panose="020B0604030504040204" pitchFamily="34" charset="0"/>
              </a:rPr>
              <a:t>Indefinite article </a:t>
            </a:r>
            <a:r>
              <a:rPr lang="en-GB" dirty="0">
                <a:latin typeface="Tahoma" panose="020B0604030504040204" pitchFamily="34" charset="0"/>
                <a:ea typeface="Tahoma" panose="020B0604030504040204" pitchFamily="34" charset="0"/>
                <a:cs typeface="Tahoma" panose="020B0604030504040204" pitchFamily="34" charset="0"/>
              </a:rPr>
              <a:t>shows how Mr Birling represents all businessmen in society. </a:t>
            </a:r>
          </a:p>
        </p:txBody>
      </p:sp>
    </p:spTree>
    <p:extLst>
      <p:ext uri="{BB962C8B-B14F-4D97-AF65-F5344CB8AC3E}">
        <p14:creationId xmlns:p14="http://schemas.microsoft.com/office/powerpoint/2010/main" val="39055172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9EE952-DA39-B3BC-7496-2F4194FFF990}"/>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b="1" dirty="0"/>
              <a:t>Key Skills – Writing Skills </a:t>
            </a:r>
            <a:endParaRPr lang="en-US" sz="4000" dirty="0"/>
          </a:p>
        </p:txBody>
      </p:sp>
      <p:sp>
        <p:nvSpPr>
          <p:cNvPr id="3" name="TextBox 2">
            <a:extLst>
              <a:ext uri="{FF2B5EF4-FFF2-40B4-BE49-F238E27FC236}">
                <a16:creationId xmlns:a16="http://schemas.microsoft.com/office/drawing/2014/main" id="{C593A5EC-AE0C-18AC-6126-BCCFCCE2979C}"/>
              </a:ext>
            </a:extLst>
          </p:cNvPr>
          <p:cNvSpPr txBox="1"/>
          <p:nvPr/>
        </p:nvSpPr>
        <p:spPr>
          <a:xfrm>
            <a:off x="838200" y="1825625"/>
            <a:ext cx="6283960" cy="4303464"/>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000" dirty="0"/>
              <a:t>Both Language papers will require students to complete an extended writing task.</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Paper 1 – Story or a description </a:t>
            </a:r>
          </a:p>
          <a:p>
            <a:pPr indent="-228600">
              <a:lnSpc>
                <a:spcPct val="90000"/>
              </a:lnSpc>
              <a:spcAft>
                <a:spcPts val="600"/>
              </a:spcAft>
              <a:buFont typeface="Arial" panose="020B0604020202020204" pitchFamily="34" charset="0"/>
              <a:buChar char="•"/>
            </a:pPr>
            <a:r>
              <a:rPr lang="en-US" sz="2000" dirty="0"/>
              <a:t>Paper 2 – A piece of non – fiction (letter/article/speech etc.)</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40 marks – 45 minutes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Plan – 5 minutes</a:t>
            </a:r>
          </a:p>
          <a:p>
            <a:pPr indent="-228600">
              <a:lnSpc>
                <a:spcPct val="90000"/>
              </a:lnSpc>
              <a:spcAft>
                <a:spcPts val="600"/>
              </a:spcAft>
              <a:buFont typeface="Arial" panose="020B0604020202020204" pitchFamily="34" charset="0"/>
              <a:buChar char="•"/>
            </a:pPr>
            <a:r>
              <a:rPr lang="en-US" sz="2000" dirty="0"/>
              <a:t>Write – 35 minutes </a:t>
            </a:r>
          </a:p>
          <a:p>
            <a:pPr indent="-228600">
              <a:lnSpc>
                <a:spcPct val="90000"/>
              </a:lnSpc>
              <a:spcAft>
                <a:spcPts val="600"/>
              </a:spcAft>
              <a:buFont typeface="Arial" panose="020B0604020202020204" pitchFamily="34" charset="0"/>
              <a:buChar char="•"/>
            </a:pPr>
            <a:r>
              <a:rPr lang="en-US" sz="2000" dirty="0"/>
              <a:t>Edit – 5 minutes </a:t>
            </a:r>
          </a:p>
          <a:p>
            <a:pPr>
              <a:lnSpc>
                <a:spcPct val="90000"/>
              </a:lnSpc>
              <a:spcAft>
                <a:spcPts val="600"/>
              </a:spcAft>
            </a:pPr>
            <a:endParaRPr lang="en-US" sz="2000" dirty="0"/>
          </a:p>
          <a:p>
            <a:pPr>
              <a:lnSpc>
                <a:spcPct val="90000"/>
              </a:lnSpc>
              <a:spcAft>
                <a:spcPts val="600"/>
              </a:spcAft>
            </a:pPr>
            <a:r>
              <a:rPr lang="en-US" sz="2000" dirty="0"/>
              <a:t>It is not all about </a:t>
            </a:r>
            <a:r>
              <a:rPr lang="en-US" sz="2000" b="1" dirty="0"/>
              <a:t>what</a:t>
            </a:r>
            <a:r>
              <a:rPr lang="en-US" sz="2000" dirty="0"/>
              <a:t> is written but </a:t>
            </a:r>
            <a:r>
              <a:rPr lang="en-US" sz="2000" b="1" dirty="0"/>
              <a:t>how</a:t>
            </a:r>
            <a:r>
              <a:rPr lang="en-US" sz="2000" dirty="0"/>
              <a:t> it is written – structural devices, language features and </a:t>
            </a:r>
            <a:r>
              <a:rPr lang="en-US" sz="2000" dirty="0" err="1"/>
              <a:t>SPaG</a:t>
            </a:r>
            <a:r>
              <a:rPr lang="en-US" sz="2000" dirty="0"/>
              <a:t> are key. </a:t>
            </a:r>
          </a:p>
        </p:txBody>
      </p:sp>
      <p:pic>
        <p:nvPicPr>
          <p:cNvPr id="5" name="Picture 4" descr="A hand holding a pen&#10;&#10;Description automatically generated">
            <a:extLst>
              <a:ext uri="{FF2B5EF4-FFF2-40B4-BE49-F238E27FC236}">
                <a16:creationId xmlns:a16="http://schemas.microsoft.com/office/drawing/2014/main" id="{DE68696E-B2A9-760C-F7B1-FFA9C022F4E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77" r="2" b="2"/>
          <a:stretch/>
        </p:blipFill>
        <p:spPr>
          <a:xfrm>
            <a:off x="7284720" y="1904282"/>
            <a:ext cx="4069079" cy="4224808"/>
          </a:xfrm>
          <a:prstGeom prst="rect">
            <a:avLst/>
          </a:prstGeom>
        </p:spPr>
      </p:pic>
    </p:spTree>
    <p:extLst>
      <p:ext uri="{BB962C8B-B14F-4D97-AF65-F5344CB8AC3E}">
        <p14:creationId xmlns:p14="http://schemas.microsoft.com/office/powerpoint/2010/main" val="329873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Picture of Storm Clouds - Free Pictures - FreeFot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970" y="599226"/>
            <a:ext cx="24098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741" y="590207"/>
            <a:ext cx="2286000" cy="1524000"/>
          </a:xfrm>
          <a:prstGeom prst="rect">
            <a:avLst/>
          </a:prstGeom>
        </p:spPr>
      </p:pic>
      <p:cxnSp>
        <p:nvCxnSpPr>
          <p:cNvPr id="9" name="Straight Arrow Connector 8"/>
          <p:cNvCxnSpPr/>
          <p:nvPr/>
        </p:nvCxnSpPr>
        <p:spPr>
          <a:xfrm>
            <a:off x="4259795" y="1699569"/>
            <a:ext cx="50405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256864" y="1804850"/>
            <a:ext cx="50405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4107" y="2803598"/>
            <a:ext cx="2206171" cy="1550536"/>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8997" y="2564905"/>
            <a:ext cx="2198737" cy="1575447"/>
          </a:xfrm>
          <a:prstGeom prst="rect">
            <a:avLst/>
          </a:prstGeom>
        </p:spPr>
      </p:pic>
      <p:cxnSp>
        <p:nvCxnSpPr>
          <p:cNvPr id="16" name="Straight Arrow Connector 15"/>
          <p:cNvCxnSpPr/>
          <p:nvPr/>
        </p:nvCxnSpPr>
        <p:spPr>
          <a:xfrm>
            <a:off x="8967192" y="2623692"/>
            <a:ext cx="20520" cy="57601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146250" y="3717032"/>
            <a:ext cx="51316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183233" y="3705330"/>
            <a:ext cx="51316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9496" y="4996149"/>
            <a:ext cx="2201069" cy="1663599"/>
          </a:xfrm>
          <a:prstGeom prst="rect">
            <a:avLst/>
          </a:prstGeom>
        </p:spPr>
      </p:pic>
      <p:cxnSp>
        <p:nvCxnSpPr>
          <p:cNvPr id="23" name="Straight Arrow Connector 22"/>
          <p:cNvCxnSpPr/>
          <p:nvPr/>
        </p:nvCxnSpPr>
        <p:spPr>
          <a:xfrm>
            <a:off x="2960029" y="4194717"/>
            <a:ext cx="0"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7232" y="4998107"/>
            <a:ext cx="2268888" cy="1485528"/>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2264" y="2459059"/>
            <a:ext cx="2115530" cy="1401910"/>
          </a:xfrm>
          <a:prstGeom prst="rect">
            <a:avLst/>
          </a:prstGeom>
        </p:spPr>
      </p:pic>
      <p:cxnSp>
        <p:nvCxnSpPr>
          <p:cNvPr id="27" name="Straight Arrow Connector 26"/>
          <p:cNvCxnSpPr/>
          <p:nvPr/>
        </p:nvCxnSpPr>
        <p:spPr>
          <a:xfrm>
            <a:off x="4193907" y="5769713"/>
            <a:ext cx="635835"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8208" y="4842790"/>
            <a:ext cx="2247900" cy="1535837"/>
          </a:xfrm>
          <a:prstGeom prst="rect">
            <a:avLst/>
          </a:prstGeom>
        </p:spPr>
      </p:pic>
      <p:cxnSp>
        <p:nvCxnSpPr>
          <p:cNvPr id="31" name="Straight Arrow Connector 30"/>
          <p:cNvCxnSpPr/>
          <p:nvPr/>
        </p:nvCxnSpPr>
        <p:spPr>
          <a:xfrm>
            <a:off x="7256865" y="5713057"/>
            <a:ext cx="635835"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93999" y="590208"/>
            <a:ext cx="2527360" cy="1425431"/>
          </a:xfrm>
          <a:prstGeom prst="rect">
            <a:avLst/>
          </a:prstGeom>
        </p:spPr>
      </p:pic>
    </p:spTree>
    <p:extLst>
      <p:ext uri="{BB962C8B-B14F-4D97-AF65-F5344CB8AC3E}">
        <p14:creationId xmlns:p14="http://schemas.microsoft.com/office/powerpoint/2010/main" val="15616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357808" y="933691"/>
            <a:ext cx="10402957" cy="5249551"/>
          </a:xfrm>
        </p:spPr>
        <p:txBody>
          <a:bodyPr>
            <a:noAutofit/>
          </a:bodyPr>
          <a:lstStyle/>
          <a:p>
            <a:pPr marL="0" indent="0">
              <a:buNone/>
            </a:pPr>
            <a:r>
              <a:rPr lang="en-GB" altLang="en-US" sz="1800" dirty="0">
                <a:latin typeface="Candara" pitchFamily="34" charset="0"/>
              </a:rPr>
              <a:t>1</a:t>
            </a:r>
            <a:r>
              <a:rPr lang="en-GB" altLang="en-US" sz="2000" dirty="0">
                <a:latin typeface="Candara" pitchFamily="34" charset="0"/>
              </a:rPr>
              <a:t>) Use of ………………. (hear, taste, sight, smell, touch)</a:t>
            </a:r>
          </a:p>
          <a:p>
            <a:pPr marL="0" indent="0">
              <a:buNone/>
            </a:pPr>
            <a:endParaRPr lang="en-GB" altLang="en-US" sz="2000" dirty="0">
              <a:latin typeface="Candara" pitchFamily="34" charset="0"/>
            </a:endParaRPr>
          </a:p>
          <a:p>
            <a:pPr marL="0" indent="0">
              <a:buNone/>
            </a:pPr>
            <a:r>
              <a:rPr lang="en-GB" altLang="en-US" sz="2000" dirty="0">
                <a:latin typeface="Candara" pitchFamily="34" charset="0"/>
              </a:rPr>
              <a:t>2) Powerful a…………../a…………./v………./n……….</a:t>
            </a:r>
          </a:p>
          <a:p>
            <a:pPr marL="0" indent="0">
              <a:buNone/>
            </a:pPr>
            <a:endParaRPr lang="en-GB" altLang="en-US" sz="2000" dirty="0">
              <a:latin typeface="Candara" pitchFamily="34" charset="0"/>
            </a:endParaRPr>
          </a:p>
          <a:p>
            <a:pPr marL="0" indent="0">
              <a:buNone/>
            </a:pPr>
            <a:r>
              <a:rPr lang="en-GB" altLang="en-US" sz="2000" dirty="0">
                <a:latin typeface="Candara" pitchFamily="34" charset="0"/>
              </a:rPr>
              <a:t>3) Figurative language – m…………..s, s……s, personification, onomatopoeia, alliteration</a:t>
            </a:r>
          </a:p>
          <a:p>
            <a:pPr marL="0" indent="0">
              <a:buNone/>
            </a:pPr>
            <a:endParaRPr lang="en-GB" altLang="en-US" sz="2000" dirty="0">
              <a:latin typeface="Candara" pitchFamily="34" charset="0"/>
            </a:endParaRPr>
          </a:p>
          <a:p>
            <a:pPr marL="0" indent="0">
              <a:buNone/>
            </a:pPr>
            <a:r>
              <a:rPr lang="en-GB" altLang="en-US" sz="2000" dirty="0">
                <a:latin typeface="Candara" pitchFamily="34" charset="0"/>
              </a:rPr>
              <a:t>4) Sentence o………..s variation.</a:t>
            </a:r>
          </a:p>
          <a:p>
            <a:pPr marL="0" indent="0">
              <a:buNone/>
            </a:pPr>
            <a:endParaRPr lang="en-GB" altLang="en-US" sz="2000" dirty="0">
              <a:latin typeface="Candara" pitchFamily="34" charset="0"/>
            </a:endParaRPr>
          </a:p>
          <a:p>
            <a:pPr marL="0" indent="0">
              <a:buNone/>
            </a:pPr>
            <a:r>
              <a:rPr lang="en-GB" altLang="en-US" sz="2000" dirty="0">
                <a:latin typeface="Candara" pitchFamily="34" charset="0"/>
              </a:rPr>
              <a:t>5) Sentence l…………….s variation. </a:t>
            </a:r>
          </a:p>
          <a:p>
            <a:pPr marL="0" indent="0">
              <a:buNone/>
            </a:pPr>
            <a:endParaRPr lang="en-GB" altLang="en-US" sz="2000" dirty="0">
              <a:latin typeface="Candara" pitchFamily="34" charset="0"/>
            </a:endParaRPr>
          </a:p>
          <a:p>
            <a:pPr marL="0" indent="0">
              <a:buNone/>
            </a:pPr>
            <a:r>
              <a:rPr lang="en-GB" altLang="en-US" sz="2000" dirty="0">
                <a:latin typeface="Candara" pitchFamily="34" charset="0"/>
              </a:rPr>
              <a:t>6) Sophisticated punctuation (question marks, ellipses, semi-colons)</a:t>
            </a:r>
          </a:p>
          <a:p>
            <a:pPr marL="0" indent="0">
              <a:buNone/>
            </a:pPr>
            <a:endParaRPr lang="en-GB" altLang="en-US" sz="2000" dirty="0">
              <a:latin typeface="Candara" pitchFamily="34" charset="0"/>
            </a:endParaRPr>
          </a:p>
          <a:p>
            <a:pPr marL="0" indent="0">
              <a:buNone/>
            </a:pPr>
            <a:r>
              <a:rPr lang="en-GB" altLang="en-US" sz="2000" dirty="0">
                <a:latin typeface="Candara" pitchFamily="34" charset="0"/>
              </a:rPr>
              <a:t>7) Correct </a:t>
            </a:r>
            <a:r>
              <a:rPr lang="en-GB" altLang="en-US" sz="2000" b="1" dirty="0">
                <a:latin typeface="Candara" pitchFamily="34" charset="0"/>
              </a:rPr>
              <a:t>SPAG</a:t>
            </a:r>
          </a:p>
        </p:txBody>
      </p:sp>
      <p:sp>
        <p:nvSpPr>
          <p:cNvPr id="3" name="Rectangle 2"/>
          <p:cNvSpPr/>
          <p:nvPr/>
        </p:nvSpPr>
        <p:spPr>
          <a:xfrm>
            <a:off x="9109653" y="287360"/>
            <a:ext cx="2520280" cy="646331"/>
          </a:xfrm>
          <a:prstGeom prst="rect">
            <a:avLst/>
          </a:prstGeom>
          <a:ln w="28575">
            <a:solidFill>
              <a:schemeClr val="tx1"/>
            </a:solidFill>
          </a:ln>
        </p:spPr>
        <p:txBody>
          <a:bodyPr wrap="square">
            <a:spAutoFit/>
          </a:bodyPr>
          <a:lstStyle/>
          <a:p>
            <a:r>
              <a:rPr lang="en-GB" altLang="en-US" b="1" dirty="0">
                <a:latin typeface="Candara" pitchFamily="34" charset="0"/>
              </a:rPr>
              <a:t>Success criteria for descriptive writing</a:t>
            </a:r>
          </a:p>
        </p:txBody>
      </p:sp>
      <p:sp>
        <p:nvSpPr>
          <p:cNvPr id="2" name="TextBox 1"/>
          <p:cNvSpPr txBox="1"/>
          <p:nvPr/>
        </p:nvSpPr>
        <p:spPr>
          <a:xfrm>
            <a:off x="357808" y="178042"/>
            <a:ext cx="1224136" cy="461665"/>
          </a:xfrm>
          <a:prstGeom prst="rect">
            <a:avLst/>
          </a:prstGeom>
          <a:solidFill>
            <a:schemeClr val="accent1">
              <a:lumMod val="20000"/>
              <a:lumOff val="80000"/>
            </a:schemeClr>
          </a:solidFill>
        </p:spPr>
        <p:txBody>
          <a:bodyPr wrap="square" rtlCol="0">
            <a:spAutoFit/>
          </a:bodyPr>
          <a:lstStyle/>
          <a:p>
            <a:r>
              <a:rPr lang="en-US" sz="2400" dirty="0">
                <a:latin typeface="Candara" panose="020E0502030303020204" pitchFamily="34" charset="0"/>
              </a:rPr>
              <a:t>Starter</a:t>
            </a:r>
            <a:endParaRPr lang="en-GB" sz="2400" dirty="0">
              <a:latin typeface="Candara" panose="020E0502030303020204" pitchFamily="34" charset="0"/>
            </a:endParaRPr>
          </a:p>
        </p:txBody>
      </p:sp>
    </p:spTree>
    <p:extLst>
      <p:ext uri="{BB962C8B-B14F-4D97-AF65-F5344CB8AC3E}">
        <p14:creationId xmlns:p14="http://schemas.microsoft.com/office/powerpoint/2010/main" val="12637604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384313" y="1124745"/>
            <a:ext cx="10283687" cy="4411741"/>
          </a:xfrm>
        </p:spPr>
        <p:txBody>
          <a:bodyPr>
            <a:noAutofit/>
          </a:bodyPr>
          <a:lstStyle/>
          <a:p>
            <a:pPr marL="0" indent="0">
              <a:buNone/>
            </a:pPr>
            <a:r>
              <a:rPr lang="en-GB" altLang="en-US" sz="2000" dirty="0">
                <a:latin typeface="Candara" pitchFamily="34" charset="0"/>
              </a:rPr>
              <a:t>1) Use of senses (hear, taste, sight, smell, touch)</a:t>
            </a:r>
          </a:p>
          <a:p>
            <a:pPr marL="0" indent="0">
              <a:buNone/>
            </a:pPr>
            <a:endParaRPr lang="en-GB" altLang="en-US" sz="2000" dirty="0">
              <a:latin typeface="Candara" pitchFamily="34" charset="0"/>
            </a:endParaRPr>
          </a:p>
          <a:p>
            <a:pPr marL="0" indent="0">
              <a:buNone/>
            </a:pPr>
            <a:r>
              <a:rPr lang="en-GB" altLang="en-US" sz="2000" dirty="0">
                <a:latin typeface="Candara" pitchFamily="34" charset="0"/>
              </a:rPr>
              <a:t>2) Powerful adjectives/adverbs/verbs</a:t>
            </a:r>
          </a:p>
          <a:p>
            <a:pPr marL="0" indent="0">
              <a:buNone/>
            </a:pPr>
            <a:endParaRPr lang="en-GB" altLang="en-US" sz="2000" dirty="0">
              <a:latin typeface="Candara" pitchFamily="34" charset="0"/>
            </a:endParaRPr>
          </a:p>
          <a:p>
            <a:pPr marL="0" indent="0">
              <a:buNone/>
            </a:pPr>
            <a:r>
              <a:rPr lang="en-GB" altLang="en-US" sz="2000" dirty="0">
                <a:latin typeface="Candara" pitchFamily="34" charset="0"/>
              </a:rPr>
              <a:t>3) Figurative language – metaphors, similes, personification, onomatopoeia, alliteration</a:t>
            </a:r>
          </a:p>
          <a:p>
            <a:pPr marL="0" indent="0">
              <a:buNone/>
            </a:pPr>
            <a:endParaRPr lang="en-GB" altLang="en-US" sz="2000" dirty="0">
              <a:latin typeface="Candara" pitchFamily="34" charset="0"/>
            </a:endParaRPr>
          </a:p>
          <a:p>
            <a:pPr marL="0" indent="0">
              <a:buNone/>
            </a:pPr>
            <a:r>
              <a:rPr lang="en-GB" altLang="en-US" sz="2000" dirty="0">
                <a:latin typeface="Candara" pitchFamily="34" charset="0"/>
              </a:rPr>
              <a:t>4) Sentence openings variation.</a:t>
            </a:r>
          </a:p>
          <a:p>
            <a:pPr marL="0" indent="0">
              <a:buNone/>
            </a:pPr>
            <a:endParaRPr lang="en-GB" altLang="en-US" sz="2000" dirty="0">
              <a:latin typeface="Candara" pitchFamily="34" charset="0"/>
            </a:endParaRPr>
          </a:p>
          <a:p>
            <a:pPr marL="0" indent="0">
              <a:buNone/>
            </a:pPr>
            <a:r>
              <a:rPr lang="en-GB" altLang="en-US" sz="2000" dirty="0">
                <a:latin typeface="Candara" pitchFamily="34" charset="0"/>
              </a:rPr>
              <a:t>5) Sentence lengths variation. </a:t>
            </a:r>
          </a:p>
          <a:p>
            <a:pPr marL="0" indent="0">
              <a:buNone/>
            </a:pPr>
            <a:endParaRPr lang="en-GB" altLang="en-US" sz="2000" dirty="0">
              <a:latin typeface="Candara" pitchFamily="34" charset="0"/>
            </a:endParaRPr>
          </a:p>
          <a:p>
            <a:pPr marL="0" indent="0">
              <a:buNone/>
            </a:pPr>
            <a:r>
              <a:rPr lang="en-GB" altLang="en-US" sz="2000" dirty="0">
                <a:latin typeface="Candara" pitchFamily="34" charset="0"/>
              </a:rPr>
              <a:t>6) Sophisticated punctuation (question marks, ellipses, semi-colons)</a:t>
            </a:r>
          </a:p>
          <a:p>
            <a:pPr marL="0" indent="0">
              <a:buNone/>
            </a:pPr>
            <a:endParaRPr lang="en-GB" altLang="en-US" sz="2000" dirty="0">
              <a:latin typeface="Candara" pitchFamily="34" charset="0"/>
            </a:endParaRPr>
          </a:p>
          <a:p>
            <a:pPr marL="0" indent="0">
              <a:buNone/>
            </a:pPr>
            <a:r>
              <a:rPr lang="en-GB" altLang="en-US" sz="2000" dirty="0">
                <a:latin typeface="Candara" pitchFamily="34" charset="0"/>
              </a:rPr>
              <a:t>7) Correct </a:t>
            </a:r>
            <a:r>
              <a:rPr lang="en-GB" altLang="en-US" sz="2000" b="1" dirty="0">
                <a:latin typeface="Candara" pitchFamily="34" charset="0"/>
              </a:rPr>
              <a:t>SPAG</a:t>
            </a:r>
          </a:p>
        </p:txBody>
      </p:sp>
      <p:sp>
        <p:nvSpPr>
          <p:cNvPr id="3" name="Rectangle 2"/>
          <p:cNvSpPr/>
          <p:nvPr/>
        </p:nvSpPr>
        <p:spPr>
          <a:xfrm>
            <a:off x="7824192" y="188641"/>
            <a:ext cx="2520280" cy="646331"/>
          </a:xfrm>
          <a:prstGeom prst="rect">
            <a:avLst/>
          </a:prstGeom>
          <a:ln w="28575">
            <a:solidFill>
              <a:schemeClr val="tx1"/>
            </a:solidFill>
          </a:ln>
        </p:spPr>
        <p:txBody>
          <a:bodyPr wrap="square">
            <a:spAutoFit/>
          </a:bodyPr>
          <a:lstStyle/>
          <a:p>
            <a:r>
              <a:rPr lang="en-GB" altLang="en-US" b="1" dirty="0">
                <a:latin typeface="Candara" pitchFamily="34" charset="0"/>
              </a:rPr>
              <a:t>Success criteria for descriptive writing</a:t>
            </a:r>
          </a:p>
        </p:txBody>
      </p:sp>
      <p:sp>
        <p:nvSpPr>
          <p:cNvPr id="2" name="TextBox 1"/>
          <p:cNvSpPr txBox="1"/>
          <p:nvPr/>
        </p:nvSpPr>
        <p:spPr>
          <a:xfrm>
            <a:off x="1991544" y="280973"/>
            <a:ext cx="1224136" cy="461665"/>
          </a:xfrm>
          <a:prstGeom prst="rect">
            <a:avLst/>
          </a:prstGeom>
          <a:solidFill>
            <a:schemeClr val="accent1">
              <a:lumMod val="20000"/>
              <a:lumOff val="80000"/>
            </a:schemeClr>
          </a:solidFill>
        </p:spPr>
        <p:txBody>
          <a:bodyPr wrap="square" rtlCol="0">
            <a:spAutoFit/>
          </a:bodyPr>
          <a:lstStyle/>
          <a:p>
            <a:r>
              <a:rPr lang="en-US" sz="2400" dirty="0">
                <a:latin typeface="Candara" panose="020E0502030303020204" pitchFamily="34" charset="0"/>
              </a:rPr>
              <a:t>Starter</a:t>
            </a:r>
            <a:endParaRPr lang="en-GB" sz="2400" dirty="0">
              <a:latin typeface="Candara" panose="020E0502030303020204" pitchFamily="34" charset="0"/>
            </a:endParaRPr>
          </a:p>
        </p:txBody>
      </p:sp>
    </p:spTree>
    <p:extLst>
      <p:ext uri="{BB962C8B-B14F-4D97-AF65-F5344CB8AC3E}">
        <p14:creationId xmlns:p14="http://schemas.microsoft.com/office/powerpoint/2010/main" val="31941436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34443" y="252985"/>
            <a:ext cx="4888774" cy="369332"/>
          </a:xfrm>
          <a:prstGeom prst="rect">
            <a:avLst/>
          </a:prstGeom>
          <a:solidFill>
            <a:srgbClr val="FFFF00"/>
          </a:solidFill>
        </p:spPr>
        <p:txBody>
          <a:bodyPr wrap="square" rtlCol="0">
            <a:spAutoFit/>
          </a:bodyPr>
          <a:lstStyle/>
          <a:p>
            <a:r>
              <a:rPr lang="en-GB" dirty="0">
                <a:latin typeface="Candara" panose="020E0502030303020204" pitchFamily="34" charset="0"/>
              </a:rPr>
              <a:t>LQ	How do we write in an interesting way?</a:t>
            </a:r>
          </a:p>
        </p:txBody>
      </p:sp>
      <p:sp>
        <p:nvSpPr>
          <p:cNvPr id="5" name="TextBox 4"/>
          <p:cNvSpPr txBox="1"/>
          <p:nvPr/>
        </p:nvSpPr>
        <p:spPr>
          <a:xfrm>
            <a:off x="523460" y="911981"/>
            <a:ext cx="11145079" cy="3693319"/>
          </a:xfrm>
          <a:prstGeom prst="rect">
            <a:avLst/>
          </a:prstGeom>
          <a:noFill/>
          <a:ln w="19050">
            <a:solidFill>
              <a:schemeClr val="tx1"/>
            </a:solidFill>
          </a:ln>
        </p:spPr>
        <p:txBody>
          <a:bodyPr wrap="square" rtlCol="0">
            <a:spAutoFit/>
          </a:bodyPr>
          <a:lstStyle/>
          <a:p>
            <a:r>
              <a:rPr lang="en-GB" dirty="0">
                <a:latin typeface="Candara" panose="020E0502030303020204" pitchFamily="34" charset="0"/>
              </a:rPr>
              <a:t>When writing a descriptive piece, you need to go into detail when describing content</a:t>
            </a:r>
          </a:p>
          <a:p>
            <a:endParaRPr lang="en-GB" dirty="0">
              <a:latin typeface="Candara" panose="020E0502030303020204" pitchFamily="34" charset="0"/>
            </a:endParaRPr>
          </a:p>
          <a:p>
            <a:r>
              <a:rPr lang="en-GB" dirty="0">
                <a:latin typeface="Candara" panose="020E0502030303020204" pitchFamily="34" charset="0"/>
              </a:rPr>
              <a:t>Think about:</a:t>
            </a:r>
          </a:p>
          <a:p>
            <a:endParaRPr lang="en-GB" dirty="0">
              <a:latin typeface="Candara" panose="020E0502030303020204" pitchFamily="34" charset="0"/>
            </a:endParaRPr>
          </a:p>
          <a:p>
            <a:pPr marL="257175" indent="-257175">
              <a:buFont typeface="Wingdings" panose="05000000000000000000" pitchFamily="2" charset="2"/>
              <a:buChar char="ü"/>
            </a:pPr>
            <a:r>
              <a:rPr lang="en-GB" dirty="0">
                <a:latin typeface="Candara" panose="020E0502030303020204" pitchFamily="34" charset="0"/>
              </a:rPr>
              <a:t>Colour</a:t>
            </a:r>
          </a:p>
          <a:p>
            <a:pPr marL="257175" indent="-257175">
              <a:buFont typeface="Wingdings" panose="05000000000000000000" pitchFamily="2" charset="2"/>
              <a:buChar char="ü"/>
            </a:pPr>
            <a:r>
              <a:rPr lang="en-GB" dirty="0">
                <a:latin typeface="Candara" panose="020E0502030303020204" pitchFamily="34" charset="0"/>
              </a:rPr>
              <a:t>Texture</a:t>
            </a:r>
          </a:p>
          <a:p>
            <a:pPr marL="257175" indent="-257175">
              <a:buFont typeface="Wingdings" panose="05000000000000000000" pitchFamily="2" charset="2"/>
              <a:buChar char="ü"/>
            </a:pPr>
            <a:r>
              <a:rPr lang="en-GB" dirty="0">
                <a:latin typeface="Candara" panose="020E0502030303020204" pitchFamily="34" charset="0"/>
              </a:rPr>
              <a:t>Size</a:t>
            </a:r>
          </a:p>
          <a:p>
            <a:pPr marL="257175" indent="-257175">
              <a:buFont typeface="Wingdings" panose="05000000000000000000" pitchFamily="2" charset="2"/>
              <a:buChar char="ü"/>
            </a:pPr>
            <a:r>
              <a:rPr lang="en-GB" dirty="0">
                <a:latin typeface="Candara" panose="020E0502030303020204" pitchFamily="34" charset="0"/>
              </a:rPr>
              <a:t>Material</a:t>
            </a:r>
          </a:p>
          <a:p>
            <a:pPr marL="257175" indent="-257175">
              <a:buFont typeface="Wingdings" panose="05000000000000000000" pitchFamily="2" charset="2"/>
              <a:buChar char="ü"/>
            </a:pPr>
            <a:r>
              <a:rPr lang="en-GB" dirty="0">
                <a:latin typeface="Candara" panose="020E0502030303020204" pitchFamily="34" charset="0"/>
              </a:rPr>
              <a:t>Age / state of repair</a:t>
            </a:r>
          </a:p>
          <a:p>
            <a:pPr marL="257175" indent="-257175">
              <a:buFont typeface="Wingdings" panose="05000000000000000000" pitchFamily="2" charset="2"/>
              <a:buChar char="ü"/>
            </a:pPr>
            <a:r>
              <a:rPr lang="en-GB" dirty="0">
                <a:latin typeface="Candara" panose="020E0502030303020204" pitchFamily="34" charset="0"/>
              </a:rPr>
              <a:t>Movement</a:t>
            </a:r>
          </a:p>
          <a:p>
            <a:pPr marL="257175" indent="-257175">
              <a:buFont typeface="Wingdings" panose="05000000000000000000" pitchFamily="2" charset="2"/>
              <a:buChar char="ü"/>
            </a:pPr>
            <a:r>
              <a:rPr lang="en-GB" dirty="0">
                <a:latin typeface="Candara" panose="020E0502030303020204" pitchFamily="34" charset="0"/>
              </a:rPr>
              <a:t>Smell</a:t>
            </a:r>
          </a:p>
          <a:p>
            <a:pPr marL="257175" indent="-257175">
              <a:buFont typeface="Wingdings" panose="05000000000000000000" pitchFamily="2" charset="2"/>
              <a:buChar char="ü"/>
            </a:pPr>
            <a:r>
              <a:rPr lang="en-GB" dirty="0">
                <a:latin typeface="Candara" panose="020E0502030303020204" pitchFamily="34" charset="0"/>
              </a:rPr>
              <a:t>Sound</a:t>
            </a:r>
          </a:p>
          <a:p>
            <a:pPr marL="257175" indent="-257175">
              <a:buFont typeface="Wingdings" panose="05000000000000000000" pitchFamily="2" charset="2"/>
              <a:buChar char="ü"/>
            </a:pPr>
            <a:r>
              <a:rPr lang="en-GB" dirty="0">
                <a:latin typeface="Candara" panose="020E0502030303020204" pitchFamily="34" charset="0"/>
              </a:rPr>
              <a:t>Number </a:t>
            </a:r>
          </a:p>
        </p:txBody>
      </p:sp>
      <p:sp>
        <p:nvSpPr>
          <p:cNvPr id="6" name="TextBox 5"/>
          <p:cNvSpPr txBox="1"/>
          <p:nvPr/>
        </p:nvSpPr>
        <p:spPr>
          <a:xfrm>
            <a:off x="523460" y="4815296"/>
            <a:ext cx="11145079" cy="1569660"/>
          </a:xfrm>
          <a:prstGeom prst="rect">
            <a:avLst/>
          </a:prstGeom>
          <a:noFill/>
          <a:ln>
            <a:solidFill>
              <a:srgbClr val="FF0000"/>
            </a:solidFill>
          </a:ln>
        </p:spPr>
        <p:txBody>
          <a:bodyPr wrap="square" rtlCol="0">
            <a:spAutoFit/>
          </a:bodyPr>
          <a:lstStyle/>
          <a:p>
            <a:r>
              <a:rPr lang="en-GB" sz="2400" dirty="0"/>
              <a:t>Creaking painfully on its worn-out hinges, the huge gate looked ready to give up and collapse. What had once been a sturdy barrier to potential intruders now hung forlornly, black paint flaking away to reveal patches of rust that spread over the metal like a brown fungal growth.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1816476"/>
            <a:ext cx="3349920" cy="1884330"/>
          </a:xfrm>
          <a:prstGeom prst="rect">
            <a:avLst/>
          </a:prstGeom>
        </p:spPr>
      </p:pic>
    </p:spTree>
    <p:extLst>
      <p:ext uri="{BB962C8B-B14F-4D97-AF65-F5344CB8AC3E}">
        <p14:creationId xmlns:p14="http://schemas.microsoft.com/office/powerpoint/2010/main" val="252256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02" y="1946365"/>
            <a:ext cx="11194869" cy="4298769"/>
          </a:xfrm>
          <a:prstGeom prst="rect">
            <a:avLst/>
          </a:prstGeom>
        </p:spPr>
      </p:pic>
      <p:sp>
        <p:nvSpPr>
          <p:cNvPr id="5" name="TextBox 4"/>
          <p:cNvSpPr txBox="1"/>
          <p:nvPr/>
        </p:nvSpPr>
        <p:spPr>
          <a:xfrm>
            <a:off x="2305594" y="222069"/>
            <a:ext cx="7707086" cy="523220"/>
          </a:xfrm>
          <a:prstGeom prst="rect">
            <a:avLst/>
          </a:prstGeom>
          <a:solidFill>
            <a:srgbClr val="FFFF00"/>
          </a:solidFill>
        </p:spPr>
        <p:txBody>
          <a:bodyPr wrap="square" rtlCol="0">
            <a:spAutoFit/>
          </a:bodyPr>
          <a:lstStyle/>
          <a:p>
            <a:r>
              <a:rPr lang="en-GB" sz="2800" dirty="0">
                <a:latin typeface="Candara" panose="020E0502030303020204" pitchFamily="34" charset="0"/>
              </a:rPr>
              <a:t>LQ	How can we plan under timed conditions?</a:t>
            </a:r>
          </a:p>
        </p:txBody>
      </p:sp>
      <p:sp>
        <p:nvSpPr>
          <p:cNvPr id="6" name="TextBox 5"/>
          <p:cNvSpPr txBox="1"/>
          <p:nvPr/>
        </p:nvSpPr>
        <p:spPr>
          <a:xfrm>
            <a:off x="953590" y="1136469"/>
            <a:ext cx="4676502" cy="369332"/>
          </a:xfrm>
          <a:prstGeom prst="rect">
            <a:avLst/>
          </a:prstGeom>
          <a:noFill/>
        </p:spPr>
        <p:txBody>
          <a:bodyPr wrap="square" rtlCol="0">
            <a:spAutoFit/>
          </a:bodyPr>
          <a:lstStyle/>
          <a:p>
            <a:r>
              <a:rPr lang="en-GB" dirty="0"/>
              <a:t>Write a description suggested by this picture</a:t>
            </a:r>
          </a:p>
        </p:txBody>
      </p:sp>
    </p:spTree>
    <p:extLst>
      <p:ext uri="{BB962C8B-B14F-4D97-AF65-F5344CB8AC3E}">
        <p14:creationId xmlns:p14="http://schemas.microsoft.com/office/powerpoint/2010/main" val="24389549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938" y="1460670"/>
            <a:ext cx="6854124" cy="3936659"/>
          </a:xfrm>
          <a:prstGeom prst="rect">
            <a:avLst/>
          </a:prstGeom>
        </p:spPr>
      </p:pic>
    </p:spTree>
    <p:extLst>
      <p:ext uri="{BB962C8B-B14F-4D97-AF65-F5344CB8AC3E}">
        <p14:creationId xmlns:p14="http://schemas.microsoft.com/office/powerpoint/2010/main" val="497268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2880" y="117969"/>
            <a:ext cx="4608512" cy="369332"/>
          </a:xfrm>
          <a:prstGeom prst="rect">
            <a:avLst/>
          </a:prstGeom>
          <a:noFill/>
        </p:spPr>
        <p:txBody>
          <a:bodyPr wrap="square" rtlCol="0">
            <a:spAutoFit/>
          </a:bodyPr>
          <a:lstStyle/>
          <a:p>
            <a:r>
              <a:rPr lang="en-GB" b="1" u="sng" dirty="0">
                <a:latin typeface="Candara" panose="020E0502030303020204" pitchFamily="34" charset="0"/>
              </a:rPr>
              <a:t>A descriptive writing task based on a picture</a:t>
            </a:r>
          </a:p>
        </p:txBody>
      </p:sp>
      <p:sp>
        <p:nvSpPr>
          <p:cNvPr id="5" name="TextBox 4"/>
          <p:cNvSpPr txBox="1"/>
          <p:nvPr/>
        </p:nvSpPr>
        <p:spPr>
          <a:xfrm>
            <a:off x="404949" y="487301"/>
            <a:ext cx="11560628" cy="5355312"/>
          </a:xfrm>
          <a:prstGeom prst="rect">
            <a:avLst/>
          </a:prstGeom>
          <a:noFill/>
        </p:spPr>
        <p:txBody>
          <a:bodyPr wrap="square" rtlCol="0">
            <a:spAutoFit/>
          </a:bodyPr>
          <a:lstStyle/>
          <a:p>
            <a:pPr marL="285750" indent="-285750">
              <a:buFont typeface="Wingdings" panose="05000000000000000000" pitchFamily="2" charset="2"/>
              <a:buChar char="q"/>
            </a:pPr>
            <a:r>
              <a:rPr lang="en-GB" dirty="0">
                <a:latin typeface="Candara" panose="020E0502030303020204" pitchFamily="34" charset="0"/>
              </a:rPr>
              <a:t>Make sure your writing has some sort of structure:</a:t>
            </a:r>
          </a:p>
          <a:p>
            <a:pPr marL="285750" indent="-285750">
              <a:buFont typeface="Wingdings" panose="05000000000000000000" pitchFamily="2" charset="2"/>
              <a:buChar char="ü"/>
            </a:pPr>
            <a:endParaRPr lang="en-GB" dirty="0">
              <a:latin typeface="Candara" panose="020E0502030303020204" pitchFamily="34" charset="0"/>
            </a:endParaRPr>
          </a:p>
          <a:p>
            <a:pPr marL="285750" indent="-285750">
              <a:buFont typeface="Wingdings" panose="05000000000000000000" pitchFamily="2" charset="2"/>
              <a:buChar char="ü"/>
            </a:pPr>
            <a:r>
              <a:rPr lang="en-GB" dirty="0">
                <a:latin typeface="Candara" panose="020E0502030303020204" pitchFamily="34" charset="0"/>
              </a:rPr>
              <a:t>Temporal – paragraphs focus on different parts of a day for instance</a:t>
            </a:r>
          </a:p>
          <a:p>
            <a:pPr marL="285750" indent="-285750">
              <a:buFont typeface="Wingdings" panose="05000000000000000000" pitchFamily="2" charset="2"/>
              <a:buChar char="ü"/>
            </a:pPr>
            <a:r>
              <a:rPr lang="en-GB" dirty="0">
                <a:latin typeface="Candara" panose="020E0502030303020204" pitchFamily="34" charset="0"/>
              </a:rPr>
              <a:t>Locational – </a:t>
            </a:r>
            <a:r>
              <a:rPr lang="en-GB" i="1" dirty="0">
                <a:latin typeface="Candara" panose="020E0502030303020204" pitchFamily="34" charset="0"/>
              </a:rPr>
              <a:t>zoom in </a:t>
            </a:r>
            <a:r>
              <a:rPr lang="en-GB" dirty="0">
                <a:latin typeface="Candara" panose="020E0502030303020204" pitchFamily="34" charset="0"/>
              </a:rPr>
              <a:t>on various elements and describe them – there might be enough in the picture</a:t>
            </a:r>
          </a:p>
          <a:p>
            <a:pPr marL="285750" indent="-285750">
              <a:buFont typeface="Wingdings" panose="05000000000000000000" pitchFamily="2" charset="2"/>
              <a:buChar char="ü"/>
            </a:pPr>
            <a:r>
              <a:rPr lang="en-GB" dirty="0">
                <a:latin typeface="Candara" panose="020E0502030303020204" pitchFamily="34" charset="0"/>
              </a:rPr>
              <a:t>Positional – try to write about things from a particular perspective or point of view</a:t>
            </a:r>
          </a:p>
          <a:p>
            <a:pPr marL="285750" indent="-285750">
              <a:buFont typeface="Wingdings" panose="05000000000000000000" pitchFamily="2" charset="2"/>
              <a:buChar char="ü"/>
            </a:pPr>
            <a:endParaRPr lang="en-GB" dirty="0">
              <a:latin typeface="Candara" panose="020E0502030303020204" pitchFamily="34" charset="0"/>
            </a:endParaRPr>
          </a:p>
          <a:p>
            <a:pPr marL="285750" indent="-285750">
              <a:buFont typeface="Wingdings" panose="05000000000000000000" pitchFamily="2" charset="2"/>
              <a:buChar char="q"/>
            </a:pPr>
            <a:r>
              <a:rPr lang="en-GB" dirty="0">
                <a:latin typeface="Candara" panose="020E0502030303020204" pitchFamily="34" charset="0"/>
              </a:rPr>
              <a:t>Plan before you begin so that you know the path your writing will take – you can organise your ideas around various </a:t>
            </a:r>
            <a:r>
              <a:rPr lang="en-GB" i="1" dirty="0">
                <a:latin typeface="Candara" panose="020E0502030303020204" pitchFamily="34" charset="0"/>
              </a:rPr>
              <a:t>headings</a:t>
            </a:r>
            <a:r>
              <a:rPr lang="en-GB" dirty="0">
                <a:latin typeface="Candara" panose="020E0502030303020204" pitchFamily="34" charset="0"/>
              </a:rPr>
              <a:t>: these will become the topics for each paragraph</a:t>
            </a:r>
          </a:p>
          <a:p>
            <a:pPr marL="285750" indent="-285750">
              <a:buFont typeface="Wingdings" panose="05000000000000000000" pitchFamily="2" charset="2"/>
              <a:buChar char="q"/>
            </a:pPr>
            <a:endParaRPr lang="en-GB" dirty="0">
              <a:latin typeface="Candara" panose="020E0502030303020204" pitchFamily="34" charset="0"/>
            </a:endParaRPr>
          </a:p>
          <a:p>
            <a:pPr marL="285750" indent="-285750">
              <a:buFont typeface="Wingdings" panose="05000000000000000000" pitchFamily="2" charset="2"/>
              <a:buChar char="q"/>
            </a:pPr>
            <a:r>
              <a:rPr lang="en-GB" dirty="0">
                <a:latin typeface="Candara" panose="020E0502030303020204" pitchFamily="34" charset="0"/>
              </a:rPr>
              <a:t>Think carefully about sentence types and how to start sentences – ISPACE! Remember that not all your sentences need to be long and complex. Variety is the key!</a:t>
            </a:r>
          </a:p>
          <a:p>
            <a:pPr marL="285750" indent="-285750">
              <a:buFont typeface="Wingdings" panose="05000000000000000000" pitchFamily="2" charset="2"/>
              <a:buChar char="q"/>
            </a:pPr>
            <a:endParaRPr lang="en-GB" dirty="0">
              <a:latin typeface="Candara" panose="020E0502030303020204" pitchFamily="34" charset="0"/>
            </a:endParaRPr>
          </a:p>
          <a:p>
            <a:pPr marL="285750" indent="-285750">
              <a:buFont typeface="Wingdings" panose="05000000000000000000" pitchFamily="2" charset="2"/>
              <a:buChar char="q"/>
            </a:pPr>
            <a:r>
              <a:rPr lang="en-GB" dirty="0">
                <a:latin typeface="Candara" panose="020E0502030303020204" pitchFamily="34" charset="0"/>
              </a:rPr>
              <a:t>Language and devices – imagery, word choice, connotation, techniques. Think about mood and tone. Don’t be too </a:t>
            </a:r>
            <a:r>
              <a:rPr lang="en-GB" i="1" dirty="0">
                <a:latin typeface="Candara" panose="020E0502030303020204" pitchFamily="34" charset="0"/>
              </a:rPr>
              <a:t>wordy or ornate. </a:t>
            </a:r>
            <a:r>
              <a:rPr lang="en-GB" dirty="0">
                <a:latin typeface="Candara" panose="020E0502030303020204" pitchFamily="34" charset="0"/>
              </a:rPr>
              <a:t>Sometimes it isn’t necessary!</a:t>
            </a:r>
          </a:p>
          <a:p>
            <a:pPr marL="285750" indent="-285750">
              <a:buFont typeface="Wingdings" panose="05000000000000000000" pitchFamily="2" charset="2"/>
              <a:buChar char="q"/>
            </a:pPr>
            <a:endParaRPr lang="en-GB" dirty="0">
              <a:latin typeface="Candara" panose="020E0502030303020204" pitchFamily="34" charset="0"/>
            </a:endParaRPr>
          </a:p>
          <a:p>
            <a:pPr marL="285750" indent="-285750">
              <a:buFont typeface="Wingdings" panose="05000000000000000000" pitchFamily="2" charset="2"/>
              <a:buChar char="q"/>
            </a:pPr>
            <a:r>
              <a:rPr lang="en-GB" dirty="0">
                <a:latin typeface="Candara" panose="020E0502030303020204" pitchFamily="34" charset="0"/>
              </a:rPr>
              <a:t>Accuracy – this doesn’t just mean spelling and punctuation! Think about the tense you ae writing in and stick to one! Make sure that sentences actually make grammatical and logical sense.</a:t>
            </a:r>
          </a:p>
          <a:p>
            <a:pPr marL="285750" indent="-285750">
              <a:buFont typeface="Wingdings" panose="05000000000000000000" pitchFamily="2" charset="2"/>
              <a:buChar char="q"/>
            </a:pPr>
            <a:endParaRPr lang="en-GB" dirty="0">
              <a:latin typeface="Candara" panose="020E0502030303020204" pitchFamily="34" charset="0"/>
            </a:endParaRPr>
          </a:p>
          <a:p>
            <a:pPr marL="285750" indent="-285750">
              <a:buFont typeface="Wingdings" panose="05000000000000000000" pitchFamily="2" charset="2"/>
              <a:buChar char="q"/>
            </a:pPr>
            <a:r>
              <a:rPr lang="en-GB" dirty="0">
                <a:latin typeface="Candara" panose="020E0502030303020204" pitchFamily="34" charset="0"/>
              </a:rPr>
              <a:t>Finally – remember your purpose – description should be enjoyable, entertaining and original</a:t>
            </a:r>
          </a:p>
        </p:txBody>
      </p:sp>
    </p:spTree>
    <p:extLst>
      <p:ext uri="{BB962C8B-B14F-4D97-AF65-F5344CB8AC3E}">
        <p14:creationId xmlns:p14="http://schemas.microsoft.com/office/powerpoint/2010/main" val="22766330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074" y="1594205"/>
            <a:ext cx="5708469" cy="3135549"/>
          </a:xfrm>
          <a:prstGeom prst="rect">
            <a:avLst/>
          </a:prstGeom>
        </p:spPr>
      </p:pic>
      <p:sp>
        <p:nvSpPr>
          <p:cNvPr id="3" name="TextBox 2"/>
          <p:cNvSpPr txBox="1"/>
          <p:nvPr/>
        </p:nvSpPr>
        <p:spPr>
          <a:xfrm>
            <a:off x="2717074" y="1594205"/>
            <a:ext cx="2508069" cy="1267097"/>
          </a:xfrm>
          <a:prstGeom prst="rect">
            <a:avLst/>
          </a:prstGeom>
          <a:noFill/>
          <a:ln w="57150">
            <a:solidFill>
              <a:srgbClr val="FF0000"/>
            </a:solidFill>
          </a:ln>
        </p:spPr>
        <p:txBody>
          <a:bodyPr wrap="square" rtlCol="0">
            <a:spAutoFit/>
          </a:bodyPr>
          <a:lstStyle/>
          <a:p>
            <a:endParaRPr lang="en-GB" dirty="0"/>
          </a:p>
        </p:txBody>
      </p:sp>
      <p:sp>
        <p:nvSpPr>
          <p:cNvPr id="5" name="TextBox 4"/>
          <p:cNvSpPr txBox="1"/>
          <p:nvPr/>
        </p:nvSpPr>
        <p:spPr>
          <a:xfrm>
            <a:off x="2717074" y="3161979"/>
            <a:ext cx="2181497" cy="1267097"/>
          </a:xfrm>
          <a:prstGeom prst="rect">
            <a:avLst/>
          </a:prstGeom>
          <a:noFill/>
          <a:ln w="57150">
            <a:solidFill>
              <a:srgbClr val="FF0000"/>
            </a:solidFill>
          </a:ln>
        </p:spPr>
        <p:txBody>
          <a:bodyPr wrap="square" rtlCol="0">
            <a:spAutoFit/>
          </a:bodyPr>
          <a:lstStyle/>
          <a:p>
            <a:endParaRPr lang="en-GB" dirty="0"/>
          </a:p>
        </p:txBody>
      </p:sp>
      <p:sp>
        <p:nvSpPr>
          <p:cNvPr id="6" name="TextBox 5"/>
          <p:cNvSpPr txBox="1"/>
          <p:nvPr/>
        </p:nvSpPr>
        <p:spPr>
          <a:xfrm>
            <a:off x="5225143" y="1594205"/>
            <a:ext cx="3200400" cy="1267097"/>
          </a:xfrm>
          <a:prstGeom prst="rect">
            <a:avLst/>
          </a:prstGeom>
          <a:noFill/>
          <a:ln w="57150">
            <a:solidFill>
              <a:srgbClr val="FF0000"/>
            </a:solidFill>
          </a:ln>
        </p:spPr>
        <p:txBody>
          <a:bodyPr wrap="square" rtlCol="0">
            <a:spAutoFit/>
          </a:bodyPr>
          <a:lstStyle/>
          <a:p>
            <a:endParaRPr lang="en-GB" dirty="0"/>
          </a:p>
        </p:txBody>
      </p:sp>
      <p:sp>
        <p:nvSpPr>
          <p:cNvPr id="7" name="TextBox 6"/>
          <p:cNvSpPr txBox="1"/>
          <p:nvPr/>
        </p:nvSpPr>
        <p:spPr>
          <a:xfrm>
            <a:off x="4898571" y="3519576"/>
            <a:ext cx="653143" cy="923330"/>
          </a:xfrm>
          <a:prstGeom prst="rect">
            <a:avLst/>
          </a:prstGeom>
          <a:noFill/>
          <a:ln w="57150">
            <a:solidFill>
              <a:srgbClr val="FF0000"/>
            </a:solidFill>
          </a:ln>
        </p:spPr>
        <p:txBody>
          <a:bodyPr wrap="square" rtlCol="0">
            <a:spAutoFit/>
          </a:bodyPr>
          <a:lstStyle/>
          <a:p>
            <a:endParaRPr lang="en-GB" dirty="0"/>
          </a:p>
          <a:p>
            <a:endParaRPr lang="en-GB" dirty="0"/>
          </a:p>
          <a:p>
            <a:endParaRPr lang="en-GB" dirty="0"/>
          </a:p>
        </p:txBody>
      </p:sp>
      <p:sp>
        <p:nvSpPr>
          <p:cNvPr id="8" name="TextBox 7"/>
          <p:cNvSpPr txBox="1"/>
          <p:nvPr/>
        </p:nvSpPr>
        <p:spPr>
          <a:xfrm>
            <a:off x="5571308" y="3795527"/>
            <a:ext cx="653143" cy="923330"/>
          </a:xfrm>
          <a:prstGeom prst="rect">
            <a:avLst/>
          </a:prstGeom>
          <a:noFill/>
          <a:ln w="57150">
            <a:solidFill>
              <a:srgbClr val="FF0000"/>
            </a:solidFill>
          </a:ln>
        </p:spPr>
        <p:txBody>
          <a:bodyPr wrap="square" rtlCol="0">
            <a:spAutoFit/>
          </a:bodyPr>
          <a:lstStyle/>
          <a:p>
            <a:endParaRPr lang="en-GB" dirty="0"/>
          </a:p>
          <a:p>
            <a:endParaRPr lang="en-GB" dirty="0"/>
          </a:p>
          <a:p>
            <a:endParaRPr lang="en-GB" dirty="0"/>
          </a:p>
        </p:txBody>
      </p:sp>
      <p:sp>
        <p:nvSpPr>
          <p:cNvPr id="9" name="TextBox 8"/>
          <p:cNvSpPr txBox="1"/>
          <p:nvPr/>
        </p:nvSpPr>
        <p:spPr>
          <a:xfrm>
            <a:off x="7772400" y="3595887"/>
            <a:ext cx="653143" cy="923330"/>
          </a:xfrm>
          <a:prstGeom prst="rect">
            <a:avLst/>
          </a:prstGeom>
          <a:noFill/>
          <a:ln w="57150">
            <a:solidFill>
              <a:srgbClr val="FF0000"/>
            </a:solidFill>
          </a:ln>
        </p:spPr>
        <p:txBody>
          <a:bodyPr wrap="square" rtlCol="0">
            <a:spAutoFit/>
          </a:bodyPr>
          <a:lstStyle/>
          <a:p>
            <a:endParaRPr lang="en-GB" dirty="0"/>
          </a:p>
          <a:p>
            <a:endParaRPr lang="en-GB" dirty="0"/>
          </a:p>
          <a:p>
            <a:endParaRPr lang="en-GB" dirty="0"/>
          </a:p>
        </p:txBody>
      </p:sp>
      <p:cxnSp>
        <p:nvCxnSpPr>
          <p:cNvPr id="10" name="Straight Arrow Connector 9"/>
          <p:cNvCxnSpPr/>
          <p:nvPr/>
        </p:nvCxnSpPr>
        <p:spPr>
          <a:xfrm flipH="1" flipV="1">
            <a:off x="1946366" y="1136469"/>
            <a:ext cx="1162594" cy="7184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827917" y="1495697"/>
            <a:ext cx="1368334" cy="5514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43941" y="3981241"/>
            <a:ext cx="1139734" cy="8102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678135" y="4235063"/>
            <a:ext cx="393518" cy="13919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64431" y="4484915"/>
            <a:ext cx="930728" cy="956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314509" y="3640084"/>
            <a:ext cx="1368334" cy="5514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7462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074" y="1594205"/>
            <a:ext cx="5708469" cy="3135549"/>
          </a:xfrm>
          <a:prstGeom prst="rect">
            <a:avLst/>
          </a:prstGeom>
        </p:spPr>
      </p:pic>
      <p:sp>
        <p:nvSpPr>
          <p:cNvPr id="3" name="TextBox 2"/>
          <p:cNvSpPr txBox="1"/>
          <p:nvPr/>
        </p:nvSpPr>
        <p:spPr>
          <a:xfrm>
            <a:off x="2717074" y="1594205"/>
            <a:ext cx="2508069" cy="1267097"/>
          </a:xfrm>
          <a:prstGeom prst="rect">
            <a:avLst/>
          </a:prstGeom>
          <a:noFill/>
          <a:ln w="57150">
            <a:solidFill>
              <a:srgbClr val="FF0000"/>
            </a:solidFill>
          </a:ln>
        </p:spPr>
        <p:txBody>
          <a:bodyPr wrap="square" rtlCol="0">
            <a:spAutoFit/>
          </a:bodyPr>
          <a:lstStyle/>
          <a:p>
            <a:endParaRPr lang="en-GB" dirty="0"/>
          </a:p>
        </p:txBody>
      </p:sp>
      <p:sp>
        <p:nvSpPr>
          <p:cNvPr id="5" name="TextBox 4"/>
          <p:cNvSpPr txBox="1"/>
          <p:nvPr/>
        </p:nvSpPr>
        <p:spPr>
          <a:xfrm>
            <a:off x="2717074" y="3161979"/>
            <a:ext cx="2181497" cy="1267097"/>
          </a:xfrm>
          <a:prstGeom prst="rect">
            <a:avLst/>
          </a:prstGeom>
          <a:noFill/>
          <a:ln w="57150">
            <a:solidFill>
              <a:srgbClr val="FF0000"/>
            </a:solidFill>
          </a:ln>
        </p:spPr>
        <p:txBody>
          <a:bodyPr wrap="square" rtlCol="0">
            <a:spAutoFit/>
          </a:bodyPr>
          <a:lstStyle/>
          <a:p>
            <a:endParaRPr lang="en-GB" dirty="0"/>
          </a:p>
        </p:txBody>
      </p:sp>
      <p:sp>
        <p:nvSpPr>
          <p:cNvPr id="6" name="TextBox 5"/>
          <p:cNvSpPr txBox="1"/>
          <p:nvPr/>
        </p:nvSpPr>
        <p:spPr>
          <a:xfrm>
            <a:off x="5225143" y="1594205"/>
            <a:ext cx="3200400" cy="1267097"/>
          </a:xfrm>
          <a:prstGeom prst="rect">
            <a:avLst/>
          </a:prstGeom>
          <a:noFill/>
          <a:ln w="57150">
            <a:solidFill>
              <a:srgbClr val="FF0000"/>
            </a:solidFill>
          </a:ln>
        </p:spPr>
        <p:txBody>
          <a:bodyPr wrap="square" rtlCol="0">
            <a:spAutoFit/>
          </a:bodyPr>
          <a:lstStyle/>
          <a:p>
            <a:endParaRPr lang="en-GB" dirty="0"/>
          </a:p>
        </p:txBody>
      </p:sp>
      <p:sp>
        <p:nvSpPr>
          <p:cNvPr id="7" name="TextBox 6"/>
          <p:cNvSpPr txBox="1"/>
          <p:nvPr/>
        </p:nvSpPr>
        <p:spPr>
          <a:xfrm>
            <a:off x="4898571" y="3519576"/>
            <a:ext cx="653143" cy="923330"/>
          </a:xfrm>
          <a:prstGeom prst="rect">
            <a:avLst/>
          </a:prstGeom>
          <a:noFill/>
          <a:ln w="57150">
            <a:solidFill>
              <a:srgbClr val="FF0000"/>
            </a:solidFill>
          </a:ln>
        </p:spPr>
        <p:txBody>
          <a:bodyPr wrap="square" rtlCol="0">
            <a:spAutoFit/>
          </a:bodyPr>
          <a:lstStyle/>
          <a:p>
            <a:endParaRPr lang="en-GB" dirty="0"/>
          </a:p>
          <a:p>
            <a:endParaRPr lang="en-GB" dirty="0"/>
          </a:p>
          <a:p>
            <a:endParaRPr lang="en-GB" dirty="0"/>
          </a:p>
        </p:txBody>
      </p:sp>
      <p:sp>
        <p:nvSpPr>
          <p:cNvPr id="8" name="TextBox 7"/>
          <p:cNvSpPr txBox="1"/>
          <p:nvPr/>
        </p:nvSpPr>
        <p:spPr>
          <a:xfrm>
            <a:off x="5571308" y="3795527"/>
            <a:ext cx="653143" cy="923330"/>
          </a:xfrm>
          <a:prstGeom prst="rect">
            <a:avLst/>
          </a:prstGeom>
          <a:noFill/>
          <a:ln w="57150">
            <a:solidFill>
              <a:srgbClr val="FF0000"/>
            </a:solidFill>
          </a:ln>
        </p:spPr>
        <p:txBody>
          <a:bodyPr wrap="square" rtlCol="0">
            <a:spAutoFit/>
          </a:bodyPr>
          <a:lstStyle/>
          <a:p>
            <a:endParaRPr lang="en-GB" dirty="0"/>
          </a:p>
          <a:p>
            <a:endParaRPr lang="en-GB" dirty="0"/>
          </a:p>
          <a:p>
            <a:endParaRPr lang="en-GB" dirty="0"/>
          </a:p>
        </p:txBody>
      </p:sp>
      <p:sp>
        <p:nvSpPr>
          <p:cNvPr id="9" name="TextBox 8"/>
          <p:cNvSpPr txBox="1"/>
          <p:nvPr/>
        </p:nvSpPr>
        <p:spPr>
          <a:xfrm>
            <a:off x="7772400" y="3595887"/>
            <a:ext cx="653143" cy="923330"/>
          </a:xfrm>
          <a:prstGeom prst="rect">
            <a:avLst/>
          </a:prstGeom>
          <a:noFill/>
          <a:ln w="57150">
            <a:solidFill>
              <a:srgbClr val="FF0000"/>
            </a:solidFill>
          </a:ln>
        </p:spPr>
        <p:txBody>
          <a:bodyPr wrap="square" rtlCol="0">
            <a:spAutoFit/>
          </a:bodyPr>
          <a:lstStyle/>
          <a:p>
            <a:endParaRPr lang="en-GB" dirty="0"/>
          </a:p>
          <a:p>
            <a:endParaRPr lang="en-GB" dirty="0"/>
          </a:p>
          <a:p>
            <a:endParaRPr lang="en-GB" dirty="0"/>
          </a:p>
        </p:txBody>
      </p:sp>
      <p:cxnSp>
        <p:nvCxnSpPr>
          <p:cNvPr id="10" name="Straight Arrow Connector 9"/>
          <p:cNvCxnSpPr/>
          <p:nvPr/>
        </p:nvCxnSpPr>
        <p:spPr>
          <a:xfrm flipH="1" flipV="1">
            <a:off x="1946366" y="1136469"/>
            <a:ext cx="1162594" cy="7184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827917" y="1495697"/>
            <a:ext cx="1368334" cy="5514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2509157" y="3996699"/>
            <a:ext cx="1348574" cy="1630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678135" y="4235063"/>
            <a:ext cx="393518" cy="13919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64431" y="4484915"/>
            <a:ext cx="930728" cy="956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314509" y="3640084"/>
            <a:ext cx="1368334" cy="5514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94DFDAE-B985-4015-A1CB-996746B156FC}"/>
              </a:ext>
            </a:extLst>
          </p:cNvPr>
          <p:cNvSpPr txBox="1"/>
          <p:nvPr/>
        </p:nvSpPr>
        <p:spPr>
          <a:xfrm>
            <a:off x="4454765" y="183489"/>
            <a:ext cx="3427580" cy="646331"/>
          </a:xfrm>
          <a:prstGeom prst="rect">
            <a:avLst/>
          </a:prstGeom>
          <a:noFill/>
          <a:ln w="38100">
            <a:solidFill>
              <a:schemeClr val="tx1"/>
            </a:solidFill>
          </a:ln>
        </p:spPr>
        <p:txBody>
          <a:bodyPr wrap="square" rtlCol="0">
            <a:spAutoFit/>
          </a:bodyPr>
          <a:lstStyle/>
          <a:p>
            <a:r>
              <a:rPr lang="en-US" b="1" dirty="0"/>
              <a:t>Time of day – will this change as writing progresses? </a:t>
            </a:r>
            <a:endParaRPr lang="en-GB" b="1" dirty="0"/>
          </a:p>
        </p:txBody>
      </p:sp>
      <p:sp>
        <p:nvSpPr>
          <p:cNvPr id="17" name="TextBox 16">
            <a:extLst>
              <a:ext uri="{FF2B5EF4-FFF2-40B4-BE49-F238E27FC236}">
                <a16:creationId xmlns:a16="http://schemas.microsoft.com/office/drawing/2014/main" id="{052BFAEB-A4BC-47AE-AD16-A064660B9BFE}"/>
              </a:ext>
            </a:extLst>
          </p:cNvPr>
          <p:cNvSpPr txBox="1"/>
          <p:nvPr/>
        </p:nvSpPr>
        <p:spPr>
          <a:xfrm>
            <a:off x="345408" y="152834"/>
            <a:ext cx="3427580" cy="1200329"/>
          </a:xfrm>
          <a:prstGeom prst="rect">
            <a:avLst/>
          </a:prstGeom>
          <a:noFill/>
          <a:ln w="38100">
            <a:solidFill>
              <a:schemeClr val="tx1"/>
            </a:solidFill>
          </a:ln>
        </p:spPr>
        <p:txBody>
          <a:bodyPr wrap="square" rtlCol="0">
            <a:spAutoFit/>
          </a:bodyPr>
          <a:lstStyle/>
          <a:p>
            <a:r>
              <a:rPr lang="en-US" b="1" dirty="0"/>
              <a:t>What is in the background? </a:t>
            </a:r>
            <a:r>
              <a:rPr lang="en-US" b="1" dirty="0" err="1"/>
              <a:t>Colours</a:t>
            </a:r>
            <a:r>
              <a:rPr lang="en-US" b="1" dirty="0"/>
              <a:t> ? Appearance? Can you imagine what an apartment looks like inside?</a:t>
            </a:r>
            <a:endParaRPr lang="en-GB" b="1" dirty="0"/>
          </a:p>
        </p:txBody>
      </p:sp>
      <p:sp>
        <p:nvSpPr>
          <p:cNvPr id="18" name="TextBox 17">
            <a:extLst>
              <a:ext uri="{FF2B5EF4-FFF2-40B4-BE49-F238E27FC236}">
                <a16:creationId xmlns:a16="http://schemas.microsoft.com/office/drawing/2014/main" id="{8D6966CE-86AC-4891-B1AF-CABC9331F1AF}"/>
              </a:ext>
            </a:extLst>
          </p:cNvPr>
          <p:cNvSpPr txBox="1"/>
          <p:nvPr/>
        </p:nvSpPr>
        <p:spPr>
          <a:xfrm>
            <a:off x="146601" y="3534193"/>
            <a:ext cx="1608719" cy="1754326"/>
          </a:xfrm>
          <a:prstGeom prst="rect">
            <a:avLst/>
          </a:prstGeom>
          <a:noFill/>
          <a:ln w="38100">
            <a:solidFill>
              <a:schemeClr val="tx1"/>
            </a:solidFill>
          </a:ln>
        </p:spPr>
        <p:txBody>
          <a:bodyPr wrap="square" rtlCol="0">
            <a:spAutoFit/>
          </a:bodyPr>
          <a:lstStyle/>
          <a:p>
            <a:r>
              <a:rPr lang="en-US" b="1" dirty="0"/>
              <a:t>Could you imagine anything else which is not perhaps visible in the picture? </a:t>
            </a:r>
            <a:endParaRPr lang="en-GB" b="1" dirty="0"/>
          </a:p>
        </p:txBody>
      </p:sp>
      <p:sp>
        <p:nvSpPr>
          <p:cNvPr id="20" name="TextBox 19">
            <a:extLst>
              <a:ext uri="{FF2B5EF4-FFF2-40B4-BE49-F238E27FC236}">
                <a16:creationId xmlns:a16="http://schemas.microsoft.com/office/drawing/2014/main" id="{D4CB2276-A28A-4368-80AF-6379B12A5055}"/>
              </a:ext>
            </a:extLst>
          </p:cNvPr>
          <p:cNvSpPr txBox="1"/>
          <p:nvPr/>
        </p:nvSpPr>
        <p:spPr>
          <a:xfrm>
            <a:off x="175471" y="1967466"/>
            <a:ext cx="2264702" cy="1200329"/>
          </a:xfrm>
          <a:prstGeom prst="rect">
            <a:avLst/>
          </a:prstGeom>
          <a:noFill/>
          <a:ln w="38100">
            <a:solidFill>
              <a:schemeClr val="tx1"/>
            </a:solidFill>
          </a:ln>
        </p:spPr>
        <p:txBody>
          <a:bodyPr wrap="square" rtlCol="0">
            <a:spAutoFit/>
          </a:bodyPr>
          <a:lstStyle/>
          <a:p>
            <a:r>
              <a:rPr lang="en-US" b="1" dirty="0"/>
              <a:t>Could you bring the description to a close using the idea of time passing?</a:t>
            </a:r>
            <a:endParaRPr lang="en-GB" b="1" dirty="0"/>
          </a:p>
        </p:txBody>
      </p:sp>
      <p:sp>
        <p:nvSpPr>
          <p:cNvPr id="21" name="TextBox 20">
            <a:extLst>
              <a:ext uri="{FF2B5EF4-FFF2-40B4-BE49-F238E27FC236}">
                <a16:creationId xmlns:a16="http://schemas.microsoft.com/office/drawing/2014/main" id="{0020FAC6-A385-40C1-AF5D-451832D5598D}"/>
              </a:ext>
            </a:extLst>
          </p:cNvPr>
          <p:cNvSpPr txBox="1"/>
          <p:nvPr/>
        </p:nvSpPr>
        <p:spPr>
          <a:xfrm>
            <a:off x="9820003" y="3019327"/>
            <a:ext cx="1282149" cy="2308324"/>
          </a:xfrm>
          <a:prstGeom prst="rect">
            <a:avLst/>
          </a:prstGeom>
          <a:noFill/>
          <a:ln w="38100">
            <a:solidFill>
              <a:schemeClr val="tx1"/>
            </a:solidFill>
          </a:ln>
        </p:spPr>
        <p:txBody>
          <a:bodyPr wrap="square" rtlCol="0">
            <a:spAutoFit/>
          </a:bodyPr>
          <a:lstStyle/>
          <a:p>
            <a:r>
              <a:rPr lang="en-US" b="1" dirty="0"/>
              <a:t>What about the grass and the paths? Textures and sounds at ground level</a:t>
            </a:r>
            <a:endParaRPr lang="en-GB" b="1" dirty="0"/>
          </a:p>
        </p:txBody>
      </p:sp>
      <p:sp>
        <p:nvSpPr>
          <p:cNvPr id="23" name="TextBox 22">
            <a:extLst>
              <a:ext uri="{FF2B5EF4-FFF2-40B4-BE49-F238E27FC236}">
                <a16:creationId xmlns:a16="http://schemas.microsoft.com/office/drawing/2014/main" id="{8ED39150-8ED1-4E18-9EF2-8A1821BACFF0}"/>
              </a:ext>
            </a:extLst>
          </p:cNvPr>
          <p:cNvSpPr txBox="1"/>
          <p:nvPr/>
        </p:nvSpPr>
        <p:spPr>
          <a:xfrm>
            <a:off x="4454765" y="5759840"/>
            <a:ext cx="3427580" cy="646331"/>
          </a:xfrm>
          <a:prstGeom prst="rect">
            <a:avLst/>
          </a:prstGeom>
          <a:noFill/>
          <a:ln w="38100">
            <a:solidFill>
              <a:schemeClr val="tx1"/>
            </a:solidFill>
          </a:ln>
        </p:spPr>
        <p:txBody>
          <a:bodyPr wrap="square" rtlCol="0">
            <a:spAutoFit/>
          </a:bodyPr>
          <a:lstStyle/>
          <a:p>
            <a:r>
              <a:rPr lang="en-US" b="1" dirty="0"/>
              <a:t>Couples? Joggers? Mums and dads? Picnics?</a:t>
            </a:r>
            <a:endParaRPr lang="en-GB" b="1" dirty="0"/>
          </a:p>
        </p:txBody>
      </p:sp>
      <p:sp>
        <p:nvSpPr>
          <p:cNvPr id="24" name="TextBox 23">
            <a:extLst>
              <a:ext uri="{FF2B5EF4-FFF2-40B4-BE49-F238E27FC236}">
                <a16:creationId xmlns:a16="http://schemas.microsoft.com/office/drawing/2014/main" id="{E007875C-11FF-4C0A-8979-D308905EDD0A}"/>
              </a:ext>
            </a:extLst>
          </p:cNvPr>
          <p:cNvSpPr txBox="1"/>
          <p:nvPr/>
        </p:nvSpPr>
        <p:spPr>
          <a:xfrm>
            <a:off x="8604068" y="259126"/>
            <a:ext cx="3427580" cy="923330"/>
          </a:xfrm>
          <a:prstGeom prst="rect">
            <a:avLst/>
          </a:prstGeom>
          <a:noFill/>
          <a:ln w="38100">
            <a:solidFill>
              <a:schemeClr val="tx1"/>
            </a:solidFill>
          </a:ln>
        </p:spPr>
        <p:txBody>
          <a:bodyPr wrap="square" rtlCol="0">
            <a:spAutoFit/>
          </a:bodyPr>
          <a:lstStyle/>
          <a:p>
            <a:r>
              <a:rPr lang="en-US" b="1" dirty="0"/>
              <a:t>What types of trees are there? Birds and animals? Textures? Sounds? Sights?</a:t>
            </a:r>
            <a:endParaRPr lang="en-GB" b="1" dirty="0"/>
          </a:p>
        </p:txBody>
      </p:sp>
      <p:sp>
        <p:nvSpPr>
          <p:cNvPr id="26" name="TextBox 25">
            <a:extLst>
              <a:ext uri="{FF2B5EF4-FFF2-40B4-BE49-F238E27FC236}">
                <a16:creationId xmlns:a16="http://schemas.microsoft.com/office/drawing/2014/main" id="{9F574BE7-A918-4858-B952-E6D4D321BBEC}"/>
              </a:ext>
            </a:extLst>
          </p:cNvPr>
          <p:cNvSpPr txBox="1"/>
          <p:nvPr/>
        </p:nvSpPr>
        <p:spPr>
          <a:xfrm>
            <a:off x="8604068" y="1904587"/>
            <a:ext cx="3427580" cy="923330"/>
          </a:xfrm>
          <a:prstGeom prst="rect">
            <a:avLst/>
          </a:prstGeom>
          <a:noFill/>
          <a:ln w="38100">
            <a:solidFill>
              <a:schemeClr val="tx1"/>
            </a:solidFill>
          </a:ln>
        </p:spPr>
        <p:txBody>
          <a:bodyPr wrap="square" rtlCol="0">
            <a:spAutoFit/>
          </a:bodyPr>
          <a:lstStyle/>
          <a:p>
            <a:r>
              <a:rPr lang="en-US" b="1" dirty="0"/>
              <a:t>Family groups – think about appearance, movement, facial expressions</a:t>
            </a:r>
            <a:endParaRPr lang="en-GB" b="1" dirty="0"/>
          </a:p>
        </p:txBody>
      </p:sp>
      <p:sp>
        <p:nvSpPr>
          <p:cNvPr id="27" name="TextBox 26">
            <a:extLst>
              <a:ext uri="{FF2B5EF4-FFF2-40B4-BE49-F238E27FC236}">
                <a16:creationId xmlns:a16="http://schemas.microsoft.com/office/drawing/2014/main" id="{10DC3E19-62FF-4BE4-B0FC-24C0FA22B2D9}"/>
              </a:ext>
            </a:extLst>
          </p:cNvPr>
          <p:cNvSpPr txBox="1"/>
          <p:nvPr/>
        </p:nvSpPr>
        <p:spPr>
          <a:xfrm>
            <a:off x="430151" y="5721531"/>
            <a:ext cx="3427580" cy="923330"/>
          </a:xfrm>
          <a:prstGeom prst="rect">
            <a:avLst/>
          </a:prstGeom>
          <a:noFill/>
          <a:ln w="38100">
            <a:solidFill>
              <a:schemeClr val="tx1"/>
            </a:solidFill>
          </a:ln>
        </p:spPr>
        <p:txBody>
          <a:bodyPr wrap="square" rtlCol="0">
            <a:spAutoFit/>
          </a:bodyPr>
          <a:lstStyle/>
          <a:p>
            <a:r>
              <a:rPr lang="en-US" b="1" dirty="0"/>
              <a:t>How does the pond look? What does it sound like? Fountains? Anyone boating?</a:t>
            </a:r>
            <a:endParaRPr lang="en-GB" b="1" dirty="0"/>
          </a:p>
        </p:txBody>
      </p:sp>
    </p:spTree>
    <p:extLst>
      <p:ext uri="{BB962C8B-B14F-4D97-AF65-F5344CB8AC3E}">
        <p14:creationId xmlns:p14="http://schemas.microsoft.com/office/powerpoint/2010/main" val="5083173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074" y="1594205"/>
            <a:ext cx="5708469" cy="3135549"/>
          </a:xfrm>
          <a:prstGeom prst="rect">
            <a:avLst/>
          </a:prstGeom>
        </p:spPr>
      </p:pic>
      <p:sp>
        <p:nvSpPr>
          <p:cNvPr id="3" name="TextBox 2"/>
          <p:cNvSpPr txBox="1"/>
          <p:nvPr/>
        </p:nvSpPr>
        <p:spPr>
          <a:xfrm>
            <a:off x="2717074" y="1594205"/>
            <a:ext cx="2508069" cy="1267097"/>
          </a:xfrm>
          <a:prstGeom prst="rect">
            <a:avLst/>
          </a:prstGeom>
          <a:noFill/>
          <a:ln w="57150">
            <a:solidFill>
              <a:srgbClr val="FF0000"/>
            </a:solidFill>
          </a:ln>
        </p:spPr>
        <p:txBody>
          <a:bodyPr wrap="square" rtlCol="0">
            <a:spAutoFit/>
          </a:bodyPr>
          <a:lstStyle/>
          <a:p>
            <a:endParaRPr lang="en-GB" dirty="0"/>
          </a:p>
        </p:txBody>
      </p:sp>
      <p:sp>
        <p:nvSpPr>
          <p:cNvPr id="5" name="TextBox 4"/>
          <p:cNvSpPr txBox="1"/>
          <p:nvPr/>
        </p:nvSpPr>
        <p:spPr>
          <a:xfrm>
            <a:off x="2717074" y="3161979"/>
            <a:ext cx="2181497" cy="1267097"/>
          </a:xfrm>
          <a:prstGeom prst="rect">
            <a:avLst/>
          </a:prstGeom>
          <a:noFill/>
          <a:ln w="57150">
            <a:solidFill>
              <a:srgbClr val="FF0000"/>
            </a:solidFill>
          </a:ln>
        </p:spPr>
        <p:txBody>
          <a:bodyPr wrap="square" rtlCol="0">
            <a:spAutoFit/>
          </a:bodyPr>
          <a:lstStyle/>
          <a:p>
            <a:endParaRPr lang="en-GB" dirty="0"/>
          </a:p>
        </p:txBody>
      </p:sp>
      <p:sp>
        <p:nvSpPr>
          <p:cNvPr id="6" name="TextBox 5"/>
          <p:cNvSpPr txBox="1"/>
          <p:nvPr/>
        </p:nvSpPr>
        <p:spPr>
          <a:xfrm>
            <a:off x="5225143" y="1594205"/>
            <a:ext cx="3200400" cy="1267097"/>
          </a:xfrm>
          <a:prstGeom prst="rect">
            <a:avLst/>
          </a:prstGeom>
          <a:noFill/>
          <a:ln w="57150">
            <a:solidFill>
              <a:srgbClr val="FF0000"/>
            </a:solidFill>
          </a:ln>
        </p:spPr>
        <p:txBody>
          <a:bodyPr wrap="square" rtlCol="0">
            <a:spAutoFit/>
          </a:bodyPr>
          <a:lstStyle/>
          <a:p>
            <a:endParaRPr lang="en-GB" dirty="0"/>
          </a:p>
        </p:txBody>
      </p:sp>
      <p:sp>
        <p:nvSpPr>
          <p:cNvPr id="7" name="TextBox 6"/>
          <p:cNvSpPr txBox="1"/>
          <p:nvPr/>
        </p:nvSpPr>
        <p:spPr>
          <a:xfrm>
            <a:off x="4898571" y="3519576"/>
            <a:ext cx="653143" cy="923330"/>
          </a:xfrm>
          <a:prstGeom prst="rect">
            <a:avLst/>
          </a:prstGeom>
          <a:noFill/>
          <a:ln w="57150">
            <a:solidFill>
              <a:srgbClr val="FF0000"/>
            </a:solidFill>
          </a:ln>
        </p:spPr>
        <p:txBody>
          <a:bodyPr wrap="square" rtlCol="0">
            <a:spAutoFit/>
          </a:bodyPr>
          <a:lstStyle/>
          <a:p>
            <a:endParaRPr lang="en-GB" dirty="0"/>
          </a:p>
          <a:p>
            <a:endParaRPr lang="en-GB" dirty="0"/>
          </a:p>
          <a:p>
            <a:endParaRPr lang="en-GB" dirty="0"/>
          </a:p>
        </p:txBody>
      </p:sp>
      <p:sp>
        <p:nvSpPr>
          <p:cNvPr id="8" name="TextBox 7"/>
          <p:cNvSpPr txBox="1"/>
          <p:nvPr/>
        </p:nvSpPr>
        <p:spPr>
          <a:xfrm>
            <a:off x="5571308" y="3795527"/>
            <a:ext cx="653143" cy="923330"/>
          </a:xfrm>
          <a:prstGeom prst="rect">
            <a:avLst/>
          </a:prstGeom>
          <a:noFill/>
          <a:ln w="57150">
            <a:solidFill>
              <a:srgbClr val="FF0000"/>
            </a:solidFill>
          </a:ln>
        </p:spPr>
        <p:txBody>
          <a:bodyPr wrap="square" rtlCol="0">
            <a:spAutoFit/>
          </a:bodyPr>
          <a:lstStyle/>
          <a:p>
            <a:endParaRPr lang="en-GB" dirty="0"/>
          </a:p>
          <a:p>
            <a:endParaRPr lang="en-GB" dirty="0"/>
          </a:p>
          <a:p>
            <a:endParaRPr lang="en-GB" dirty="0"/>
          </a:p>
        </p:txBody>
      </p:sp>
      <p:sp>
        <p:nvSpPr>
          <p:cNvPr id="9" name="TextBox 8"/>
          <p:cNvSpPr txBox="1"/>
          <p:nvPr/>
        </p:nvSpPr>
        <p:spPr>
          <a:xfrm>
            <a:off x="7772400" y="3595887"/>
            <a:ext cx="653143" cy="923330"/>
          </a:xfrm>
          <a:prstGeom prst="rect">
            <a:avLst/>
          </a:prstGeom>
          <a:noFill/>
          <a:ln w="57150">
            <a:solidFill>
              <a:srgbClr val="FF0000"/>
            </a:solidFill>
          </a:ln>
        </p:spPr>
        <p:txBody>
          <a:bodyPr wrap="square" rtlCol="0">
            <a:spAutoFit/>
          </a:bodyPr>
          <a:lstStyle/>
          <a:p>
            <a:endParaRPr lang="en-GB" dirty="0"/>
          </a:p>
          <a:p>
            <a:endParaRPr lang="en-GB" dirty="0"/>
          </a:p>
          <a:p>
            <a:endParaRPr lang="en-GB" dirty="0"/>
          </a:p>
        </p:txBody>
      </p:sp>
      <p:cxnSp>
        <p:nvCxnSpPr>
          <p:cNvPr id="10" name="Straight Arrow Connector 9"/>
          <p:cNvCxnSpPr/>
          <p:nvPr/>
        </p:nvCxnSpPr>
        <p:spPr>
          <a:xfrm flipH="1" flipV="1">
            <a:off x="1946366" y="1136469"/>
            <a:ext cx="1162594" cy="7184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827917" y="1495697"/>
            <a:ext cx="1368334" cy="5514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43941" y="3981241"/>
            <a:ext cx="1139734" cy="8102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4831624" y="4235063"/>
            <a:ext cx="240029" cy="10287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64431" y="4484915"/>
            <a:ext cx="930728" cy="956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314509" y="3640084"/>
            <a:ext cx="1368334" cy="5514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94DFDAE-B985-4015-A1CB-996746B156FC}"/>
              </a:ext>
            </a:extLst>
          </p:cNvPr>
          <p:cNvSpPr txBox="1"/>
          <p:nvPr/>
        </p:nvSpPr>
        <p:spPr>
          <a:xfrm>
            <a:off x="4454765" y="183489"/>
            <a:ext cx="3427580" cy="646331"/>
          </a:xfrm>
          <a:prstGeom prst="rect">
            <a:avLst/>
          </a:prstGeom>
          <a:noFill/>
          <a:ln w="38100">
            <a:solidFill>
              <a:schemeClr val="tx1"/>
            </a:solidFill>
          </a:ln>
        </p:spPr>
        <p:txBody>
          <a:bodyPr wrap="square" rtlCol="0">
            <a:spAutoFit/>
          </a:bodyPr>
          <a:lstStyle/>
          <a:p>
            <a:r>
              <a:rPr lang="en-US" b="1" dirty="0"/>
              <a:t>Perfect blue sky dotted with clouds</a:t>
            </a:r>
            <a:endParaRPr lang="en-GB" b="1" dirty="0"/>
          </a:p>
        </p:txBody>
      </p:sp>
      <p:sp>
        <p:nvSpPr>
          <p:cNvPr id="17" name="TextBox 16">
            <a:extLst>
              <a:ext uri="{FF2B5EF4-FFF2-40B4-BE49-F238E27FC236}">
                <a16:creationId xmlns:a16="http://schemas.microsoft.com/office/drawing/2014/main" id="{052BFAEB-A4BC-47AE-AD16-A064660B9BFE}"/>
              </a:ext>
            </a:extLst>
          </p:cNvPr>
          <p:cNvSpPr txBox="1"/>
          <p:nvPr/>
        </p:nvSpPr>
        <p:spPr>
          <a:xfrm>
            <a:off x="345408" y="152834"/>
            <a:ext cx="3427580" cy="923330"/>
          </a:xfrm>
          <a:prstGeom prst="rect">
            <a:avLst/>
          </a:prstGeom>
          <a:noFill/>
          <a:ln w="38100">
            <a:solidFill>
              <a:schemeClr val="tx1"/>
            </a:solidFill>
          </a:ln>
        </p:spPr>
        <p:txBody>
          <a:bodyPr wrap="square" rtlCol="0">
            <a:spAutoFit/>
          </a:bodyPr>
          <a:lstStyle/>
          <a:p>
            <a:r>
              <a:rPr lang="en-US" b="1" dirty="0"/>
              <a:t>Towering skyscraper , shimmering glass. Cool interior with sunlight cutting though slanted blinds</a:t>
            </a:r>
            <a:endParaRPr lang="en-GB" b="1" dirty="0"/>
          </a:p>
        </p:txBody>
      </p:sp>
      <p:sp>
        <p:nvSpPr>
          <p:cNvPr id="18" name="TextBox 17">
            <a:extLst>
              <a:ext uri="{FF2B5EF4-FFF2-40B4-BE49-F238E27FC236}">
                <a16:creationId xmlns:a16="http://schemas.microsoft.com/office/drawing/2014/main" id="{8D6966CE-86AC-4891-B1AF-CABC9331F1AF}"/>
              </a:ext>
            </a:extLst>
          </p:cNvPr>
          <p:cNvSpPr txBox="1"/>
          <p:nvPr/>
        </p:nvSpPr>
        <p:spPr>
          <a:xfrm>
            <a:off x="279301" y="3253842"/>
            <a:ext cx="1608719" cy="2031325"/>
          </a:xfrm>
          <a:prstGeom prst="rect">
            <a:avLst/>
          </a:prstGeom>
          <a:noFill/>
          <a:ln w="38100">
            <a:solidFill>
              <a:schemeClr val="tx1"/>
            </a:solidFill>
          </a:ln>
        </p:spPr>
        <p:txBody>
          <a:bodyPr wrap="square" rtlCol="0">
            <a:spAutoFit/>
          </a:bodyPr>
          <a:lstStyle/>
          <a:p>
            <a:r>
              <a:rPr lang="en-GB" b="1" dirty="0"/>
              <a:t>Perhaps a café or ice-cream van- queues and colours. The terrace with happy families</a:t>
            </a:r>
          </a:p>
        </p:txBody>
      </p:sp>
      <p:sp>
        <p:nvSpPr>
          <p:cNvPr id="20" name="TextBox 19">
            <a:extLst>
              <a:ext uri="{FF2B5EF4-FFF2-40B4-BE49-F238E27FC236}">
                <a16:creationId xmlns:a16="http://schemas.microsoft.com/office/drawing/2014/main" id="{D4CB2276-A28A-4368-80AF-6379B12A5055}"/>
              </a:ext>
            </a:extLst>
          </p:cNvPr>
          <p:cNvSpPr txBox="1"/>
          <p:nvPr/>
        </p:nvSpPr>
        <p:spPr>
          <a:xfrm>
            <a:off x="175471" y="1967466"/>
            <a:ext cx="2264702" cy="923330"/>
          </a:xfrm>
          <a:prstGeom prst="rect">
            <a:avLst/>
          </a:prstGeom>
          <a:noFill/>
          <a:ln w="38100">
            <a:solidFill>
              <a:schemeClr val="tx1"/>
            </a:solidFill>
          </a:ln>
        </p:spPr>
        <p:txBody>
          <a:bodyPr wrap="square" rtlCol="0">
            <a:spAutoFit/>
          </a:bodyPr>
          <a:lstStyle/>
          <a:p>
            <a:r>
              <a:rPr lang="en-US" b="1" dirty="0"/>
              <a:t>Setting sun – late afternoon – people start to leave</a:t>
            </a:r>
            <a:endParaRPr lang="en-GB" b="1" dirty="0"/>
          </a:p>
        </p:txBody>
      </p:sp>
      <p:sp>
        <p:nvSpPr>
          <p:cNvPr id="21" name="TextBox 20">
            <a:extLst>
              <a:ext uri="{FF2B5EF4-FFF2-40B4-BE49-F238E27FC236}">
                <a16:creationId xmlns:a16="http://schemas.microsoft.com/office/drawing/2014/main" id="{0020FAC6-A385-40C1-AF5D-451832D5598D}"/>
              </a:ext>
            </a:extLst>
          </p:cNvPr>
          <p:cNvSpPr txBox="1"/>
          <p:nvPr/>
        </p:nvSpPr>
        <p:spPr>
          <a:xfrm>
            <a:off x="10194685" y="3053754"/>
            <a:ext cx="1527407" cy="2862322"/>
          </a:xfrm>
          <a:prstGeom prst="rect">
            <a:avLst/>
          </a:prstGeom>
          <a:noFill/>
          <a:ln w="38100">
            <a:solidFill>
              <a:schemeClr val="tx1"/>
            </a:solidFill>
          </a:ln>
        </p:spPr>
        <p:txBody>
          <a:bodyPr wrap="square" rtlCol="0">
            <a:spAutoFit/>
          </a:bodyPr>
          <a:lstStyle/>
          <a:p>
            <a:r>
              <a:rPr lang="en-US" b="1" dirty="0"/>
              <a:t>Thick and lush green carpet of grass / clusters of golden daffodils heads swaying in the breeze</a:t>
            </a:r>
            <a:endParaRPr lang="en-GB" b="1" dirty="0"/>
          </a:p>
        </p:txBody>
      </p:sp>
      <p:sp>
        <p:nvSpPr>
          <p:cNvPr id="23" name="TextBox 22">
            <a:extLst>
              <a:ext uri="{FF2B5EF4-FFF2-40B4-BE49-F238E27FC236}">
                <a16:creationId xmlns:a16="http://schemas.microsoft.com/office/drawing/2014/main" id="{8ED39150-8ED1-4E18-9EF2-8A1821BACFF0}"/>
              </a:ext>
            </a:extLst>
          </p:cNvPr>
          <p:cNvSpPr txBox="1"/>
          <p:nvPr/>
        </p:nvSpPr>
        <p:spPr>
          <a:xfrm>
            <a:off x="6007352" y="5721531"/>
            <a:ext cx="3427580" cy="923330"/>
          </a:xfrm>
          <a:prstGeom prst="rect">
            <a:avLst/>
          </a:prstGeom>
          <a:noFill/>
          <a:ln w="38100">
            <a:solidFill>
              <a:schemeClr val="tx1"/>
            </a:solidFill>
          </a:ln>
        </p:spPr>
        <p:txBody>
          <a:bodyPr wrap="square" rtlCol="0">
            <a:spAutoFit/>
          </a:bodyPr>
          <a:lstStyle/>
          <a:p>
            <a:r>
              <a:rPr lang="en-US" b="1" dirty="0"/>
              <a:t>Loving couples arms intertwined / red faced toddlers / children’s laughter echoing</a:t>
            </a:r>
            <a:endParaRPr lang="en-GB" b="1" dirty="0"/>
          </a:p>
        </p:txBody>
      </p:sp>
      <p:sp>
        <p:nvSpPr>
          <p:cNvPr id="24" name="TextBox 23">
            <a:extLst>
              <a:ext uri="{FF2B5EF4-FFF2-40B4-BE49-F238E27FC236}">
                <a16:creationId xmlns:a16="http://schemas.microsoft.com/office/drawing/2014/main" id="{E007875C-11FF-4C0A-8979-D308905EDD0A}"/>
              </a:ext>
            </a:extLst>
          </p:cNvPr>
          <p:cNvSpPr txBox="1"/>
          <p:nvPr/>
        </p:nvSpPr>
        <p:spPr>
          <a:xfrm>
            <a:off x="8604068" y="259126"/>
            <a:ext cx="3427580" cy="646331"/>
          </a:xfrm>
          <a:prstGeom prst="rect">
            <a:avLst/>
          </a:prstGeom>
          <a:noFill/>
          <a:ln w="38100">
            <a:solidFill>
              <a:schemeClr val="tx1"/>
            </a:solidFill>
          </a:ln>
        </p:spPr>
        <p:txBody>
          <a:bodyPr wrap="square" rtlCol="0">
            <a:spAutoFit/>
          </a:bodyPr>
          <a:lstStyle/>
          <a:p>
            <a:r>
              <a:rPr lang="en-US" b="1" dirty="0"/>
              <a:t>enormous oaks stand like sentinels / green leaves rustling</a:t>
            </a:r>
            <a:endParaRPr lang="en-GB" b="1" dirty="0"/>
          </a:p>
        </p:txBody>
      </p:sp>
      <p:sp>
        <p:nvSpPr>
          <p:cNvPr id="26" name="TextBox 25">
            <a:extLst>
              <a:ext uri="{FF2B5EF4-FFF2-40B4-BE49-F238E27FC236}">
                <a16:creationId xmlns:a16="http://schemas.microsoft.com/office/drawing/2014/main" id="{9F574BE7-A918-4858-B952-E6D4D321BBEC}"/>
              </a:ext>
            </a:extLst>
          </p:cNvPr>
          <p:cNvSpPr txBox="1"/>
          <p:nvPr/>
        </p:nvSpPr>
        <p:spPr>
          <a:xfrm>
            <a:off x="8604068" y="1904587"/>
            <a:ext cx="3427580" cy="923330"/>
          </a:xfrm>
          <a:prstGeom prst="rect">
            <a:avLst/>
          </a:prstGeom>
          <a:noFill/>
          <a:ln w="38100">
            <a:solidFill>
              <a:schemeClr val="tx1"/>
            </a:solidFill>
          </a:ln>
        </p:spPr>
        <p:txBody>
          <a:bodyPr wrap="square" rtlCol="0">
            <a:spAutoFit/>
          </a:bodyPr>
          <a:lstStyle/>
          <a:p>
            <a:r>
              <a:rPr lang="en-US" b="1" dirty="0"/>
              <a:t>Family groups – think about appearance, movement, facial expressions</a:t>
            </a:r>
            <a:endParaRPr lang="en-GB" b="1" dirty="0"/>
          </a:p>
        </p:txBody>
      </p:sp>
      <p:sp>
        <p:nvSpPr>
          <p:cNvPr id="27" name="TextBox 26">
            <a:extLst>
              <a:ext uri="{FF2B5EF4-FFF2-40B4-BE49-F238E27FC236}">
                <a16:creationId xmlns:a16="http://schemas.microsoft.com/office/drawing/2014/main" id="{10DC3E19-62FF-4BE4-B0FC-24C0FA22B2D9}"/>
              </a:ext>
            </a:extLst>
          </p:cNvPr>
          <p:cNvSpPr txBox="1"/>
          <p:nvPr/>
        </p:nvSpPr>
        <p:spPr>
          <a:xfrm>
            <a:off x="197525" y="5630964"/>
            <a:ext cx="3427580" cy="923330"/>
          </a:xfrm>
          <a:prstGeom prst="rect">
            <a:avLst/>
          </a:prstGeom>
          <a:noFill/>
          <a:ln w="38100">
            <a:solidFill>
              <a:schemeClr val="tx1"/>
            </a:solidFill>
          </a:ln>
        </p:spPr>
        <p:txBody>
          <a:bodyPr wrap="square" rtlCol="0">
            <a:spAutoFit/>
          </a:bodyPr>
          <a:lstStyle/>
          <a:p>
            <a:r>
              <a:rPr lang="en-US" b="1" dirty="0"/>
              <a:t>How does the pond look? What does it sound like? Fountains? Anyone boating?</a:t>
            </a:r>
            <a:endParaRPr lang="en-GB" b="1" dirty="0"/>
          </a:p>
        </p:txBody>
      </p:sp>
      <p:sp>
        <p:nvSpPr>
          <p:cNvPr id="28" name="TextBox 27">
            <a:extLst>
              <a:ext uri="{FF2B5EF4-FFF2-40B4-BE49-F238E27FC236}">
                <a16:creationId xmlns:a16="http://schemas.microsoft.com/office/drawing/2014/main" id="{C4D142D5-D81E-4A74-BA16-4654928C7541}"/>
              </a:ext>
            </a:extLst>
          </p:cNvPr>
          <p:cNvSpPr txBox="1"/>
          <p:nvPr/>
        </p:nvSpPr>
        <p:spPr>
          <a:xfrm>
            <a:off x="3856335" y="5630964"/>
            <a:ext cx="1950578" cy="923330"/>
          </a:xfrm>
          <a:prstGeom prst="rect">
            <a:avLst/>
          </a:prstGeom>
          <a:noFill/>
          <a:ln w="38100">
            <a:solidFill>
              <a:schemeClr val="tx1"/>
            </a:solidFill>
          </a:ln>
        </p:spPr>
        <p:txBody>
          <a:bodyPr wrap="square" rtlCol="0">
            <a:spAutoFit/>
          </a:bodyPr>
          <a:lstStyle/>
          <a:p>
            <a:r>
              <a:rPr lang="en-US" b="1" dirty="0"/>
              <a:t>Lounging on blankets / making daisy chains</a:t>
            </a:r>
            <a:endParaRPr lang="en-GB" b="1" dirty="0"/>
          </a:p>
        </p:txBody>
      </p:sp>
    </p:spTree>
    <p:extLst>
      <p:ext uri="{BB962C8B-B14F-4D97-AF65-F5344CB8AC3E}">
        <p14:creationId xmlns:p14="http://schemas.microsoft.com/office/powerpoint/2010/main" val="1081723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2C8001-E6B1-4544-ABB0-08966C8CED4E}"/>
              </a:ext>
            </a:extLst>
          </p:cNvPr>
          <p:cNvSpPr txBox="1"/>
          <p:nvPr/>
        </p:nvSpPr>
        <p:spPr>
          <a:xfrm>
            <a:off x="796953" y="1166070"/>
            <a:ext cx="10125513" cy="3477875"/>
          </a:xfrm>
          <a:prstGeom prst="rect">
            <a:avLst/>
          </a:prstGeom>
          <a:noFill/>
          <a:ln w="57150">
            <a:solidFill>
              <a:schemeClr val="tx1"/>
            </a:solidFill>
          </a:ln>
        </p:spPr>
        <p:txBody>
          <a:bodyPr wrap="square" rtlCol="0">
            <a:spAutoFit/>
          </a:bodyPr>
          <a:lstStyle/>
          <a:p>
            <a:r>
              <a:rPr lang="en-GB" sz="2000" dirty="0"/>
              <a:t>P1 – Morning and description of skyscrapers – someone looking over park</a:t>
            </a:r>
          </a:p>
          <a:p>
            <a:endParaRPr lang="en-GB" sz="2000" dirty="0"/>
          </a:p>
          <a:p>
            <a:r>
              <a:rPr lang="en-GB" sz="2000" dirty="0"/>
              <a:t>P2 – move down to trees – birds and animal life</a:t>
            </a:r>
          </a:p>
          <a:p>
            <a:endParaRPr lang="en-GB" sz="2000" dirty="0"/>
          </a:p>
          <a:p>
            <a:r>
              <a:rPr lang="en-GB" sz="2000" dirty="0"/>
              <a:t>P3 – lake and appearance – imagine boats and activities</a:t>
            </a:r>
          </a:p>
          <a:p>
            <a:endParaRPr lang="en-GB" sz="2000" dirty="0"/>
          </a:p>
          <a:p>
            <a:r>
              <a:rPr lang="en-GB" sz="2000" dirty="0"/>
              <a:t>P4 – Focus on people – groups, couples, children, picnics</a:t>
            </a:r>
          </a:p>
          <a:p>
            <a:endParaRPr lang="en-GB" sz="2000" dirty="0"/>
          </a:p>
          <a:p>
            <a:r>
              <a:rPr lang="en-GB" sz="2000" dirty="0"/>
              <a:t>P5 – Focus on café or ice-cream van – zoom in on individuals</a:t>
            </a:r>
          </a:p>
          <a:p>
            <a:endParaRPr lang="en-GB" sz="2000" dirty="0"/>
          </a:p>
          <a:p>
            <a:r>
              <a:rPr lang="en-GB" sz="2000" dirty="0"/>
              <a:t>P6 – Late afternoon and people start to leave park – sun goes down to give writing a structure</a:t>
            </a:r>
          </a:p>
        </p:txBody>
      </p:sp>
    </p:spTree>
    <p:extLst>
      <p:ext uri="{BB962C8B-B14F-4D97-AF65-F5344CB8AC3E}">
        <p14:creationId xmlns:p14="http://schemas.microsoft.com/office/powerpoint/2010/main" val="179967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819" y="2590434"/>
            <a:ext cx="2381250" cy="126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504" y="432656"/>
            <a:ext cx="2088232" cy="15121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809" y="512676"/>
            <a:ext cx="2619375" cy="14401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4172" y="432656"/>
            <a:ext cx="2857500" cy="16002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5676" y="2924945"/>
            <a:ext cx="948308" cy="96768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3558" y="2819707"/>
            <a:ext cx="792089" cy="96768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1126" y="2800483"/>
            <a:ext cx="648072" cy="96346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8148" y="2557421"/>
            <a:ext cx="2106628" cy="1329374"/>
          </a:xfrm>
          <a:prstGeom prst="rect">
            <a:avLst/>
          </a:prstGeom>
        </p:spPr>
      </p:pic>
      <p:cxnSp>
        <p:nvCxnSpPr>
          <p:cNvPr id="12" name="Straight Arrow Connector 11"/>
          <p:cNvCxnSpPr/>
          <p:nvPr/>
        </p:nvCxnSpPr>
        <p:spPr>
          <a:xfrm>
            <a:off x="3863752" y="1221642"/>
            <a:ext cx="50405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09098" y="1221642"/>
            <a:ext cx="50405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760296" y="2132856"/>
            <a:ext cx="0" cy="614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844776" y="3175325"/>
            <a:ext cx="46052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115780" y="3175326"/>
            <a:ext cx="468052" cy="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36478" y="4462264"/>
            <a:ext cx="2211933" cy="1828800"/>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71648" y="4437112"/>
            <a:ext cx="2533650" cy="1809750"/>
          </a:xfrm>
          <a:prstGeom prst="rect">
            <a:avLst/>
          </a:prstGeom>
        </p:spPr>
      </p:pic>
      <p:cxnSp>
        <p:nvCxnSpPr>
          <p:cNvPr id="26" name="Straight Arrow Connector 25"/>
          <p:cNvCxnSpPr/>
          <p:nvPr/>
        </p:nvCxnSpPr>
        <p:spPr>
          <a:xfrm>
            <a:off x="4115780" y="5334515"/>
            <a:ext cx="54759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86227" y="4437112"/>
            <a:ext cx="1933575" cy="1879104"/>
          </a:xfrm>
          <a:prstGeom prst="rect">
            <a:avLst/>
          </a:prstGeom>
        </p:spPr>
      </p:pic>
      <p:cxnSp>
        <p:nvCxnSpPr>
          <p:cNvPr id="29" name="Straight Arrow Connector 28"/>
          <p:cNvCxnSpPr/>
          <p:nvPr/>
        </p:nvCxnSpPr>
        <p:spPr>
          <a:xfrm>
            <a:off x="7515320" y="5334515"/>
            <a:ext cx="54759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71664" y="4003416"/>
            <a:ext cx="0" cy="43369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6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9B19F7-8D4E-4C14-8C1F-A583E7F879C6}"/>
              </a:ext>
            </a:extLst>
          </p:cNvPr>
          <p:cNvSpPr txBox="1"/>
          <p:nvPr/>
        </p:nvSpPr>
        <p:spPr>
          <a:xfrm>
            <a:off x="506084" y="809232"/>
            <a:ext cx="11179832" cy="5078313"/>
          </a:xfrm>
          <a:prstGeom prst="rect">
            <a:avLst/>
          </a:prstGeom>
          <a:noFill/>
          <a:ln w="57150">
            <a:solidFill>
              <a:schemeClr val="tx1"/>
            </a:solidFill>
          </a:ln>
        </p:spPr>
        <p:txBody>
          <a:bodyPr wrap="square">
            <a:spAutoFit/>
          </a:bodyPr>
          <a:lstStyle/>
          <a:p>
            <a:r>
              <a:rPr lang="en-GB" b="1" dirty="0"/>
              <a:t>P1:</a:t>
            </a:r>
          </a:p>
          <a:p>
            <a:r>
              <a:rPr lang="en-GB" dirty="0"/>
              <a:t>As the morning sun rises, it casts a golden glow over the towering skyscrapers that surround the park, creating a breath-taking skyline.</a:t>
            </a:r>
          </a:p>
          <a:p>
            <a:r>
              <a:rPr lang="en-GB" b="1" dirty="0"/>
              <a:t>P2:</a:t>
            </a:r>
            <a:r>
              <a:rPr lang="en-GB" dirty="0"/>
              <a:t> </a:t>
            </a:r>
          </a:p>
          <a:p>
            <a:r>
              <a:rPr lang="en-GB" dirty="0"/>
              <a:t>Descending from the heights of the buildings, the eye is drawn to the lush trees that form a vibrant canopy, alive with the songs of chirping birds and the playful antics of small animals.</a:t>
            </a:r>
          </a:p>
          <a:p>
            <a:r>
              <a:rPr lang="en-GB" b="1" dirty="0"/>
              <a:t>P3:</a:t>
            </a:r>
            <a:r>
              <a:rPr lang="en-GB" dirty="0"/>
              <a:t> </a:t>
            </a:r>
          </a:p>
          <a:p>
            <a:r>
              <a:rPr lang="en-GB" dirty="0"/>
              <a:t>At the heart of the park lies a shimmering lake, its surface sparkling like diamonds as boats glide smoothly across, inviting all sorts of activities and leisurely adventures.</a:t>
            </a:r>
          </a:p>
          <a:p>
            <a:r>
              <a:rPr lang="en-GB" b="1" dirty="0"/>
              <a:t>P4:</a:t>
            </a:r>
            <a:r>
              <a:rPr lang="en-GB" dirty="0"/>
              <a:t> </a:t>
            </a:r>
          </a:p>
          <a:p>
            <a:r>
              <a:rPr lang="en-GB" dirty="0"/>
              <a:t>Scattered throughout the park, groups of friends laugh and share stories, couples stroll hand in hand, and children dash about, their giggles filling the air as they enjoy picnics on the grass.</a:t>
            </a:r>
          </a:p>
          <a:p>
            <a:r>
              <a:rPr lang="en-GB" b="1" dirty="0"/>
              <a:t>P5:</a:t>
            </a:r>
            <a:r>
              <a:rPr lang="en-GB" dirty="0"/>
              <a:t> </a:t>
            </a:r>
          </a:p>
          <a:p>
            <a:r>
              <a:rPr lang="en-GB" dirty="0"/>
              <a:t>Nestled under the shade of an old oak, a charming café buzzes with energy, while an ice-cream van draws delighted children eager for a sweet treat, creating moments of joy and connection.</a:t>
            </a:r>
          </a:p>
          <a:p>
            <a:r>
              <a:rPr lang="en-GB" b="1" dirty="0"/>
              <a:t>P6:</a:t>
            </a:r>
            <a:r>
              <a:rPr lang="en-GB" dirty="0"/>
              <a:t> </a:t>
            </a:r>
          </a:p>
          <a:p>
            <a:r>
              <a:rPr lang="en-GB" dirty="0"/>
              <a:t>As the late afternoon sun begins to dip below the horizon, a gentle calm settles over the park, and families start to pack up, leaving behind the fading warmth of a perfect day.</a:t>
            </a:r>
          </a:p>
        </p:txBody>
      </p:sp>
    </p:spTree>
    <p:extLst>
      <p:ext uri="{BB962C8B-B14F-4D97-AF65-F5344CB8AC3E}">
        <p14:creationId xmlns:p14="http://schemas.microsoft.com/office/powerpoint/2010/main" val="32817716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8807EE-15AB-91D4-70E2-251D49201429}"/>
              </a:ext>
            </a:extLst>
          </p:cNvPr>
          <p:cNvSpPr txBox="1"/>
          <p:nvPr/>
        </p:nvSpPr>
        <p:spPr>
          <a:xfrm>
            <a:off x="94892" y="113465"/>
            <a:ext cx="11938957" cy="6555641"/>
          </a:xfrm>
          <a:prstGeom prst="rect">
            <a:avLst/>
          </a:prstGeom>
          <a:noFill/>
        </p:spPr>
        <p:txBody>
          <a:bodyPr wrap="square">
            <a:spAutoFit/>
          </a:bodyPr>
          <a:lstStyle/>
          <a:p>
            <a:pPr>
              <a:buNone/>
            </a:pPr>
            <a:r>
              <a:rPr lang="en-GB" sz="2800" dirty="0"/>
              <a:t>From the balcony of the tallest skyscraper, the city stretched below like a living map—streets glinting in the sunlight, cars crawling like metallic beetles. The glass panels around the balcony shimmered with reflected light, throwing fragments of gold across the man’s face as he leaned on the railing. A faint breeze tugged at his sleeve, carrying with it the distant hum of laughter and life from far below. For a moment, he stood perfectly still, suspended between the quiet calm of the clouds and the restless rhythm of the city beneath him.</a:t>
            </a:r>
          </a:p>
          <a:p>
            <a:pPr>
              <a:buNone/>
            </a:pPr>
            <a:br>
              <a:rPr lang="en-GB" sz="2800" dirty="0"/>
            </a:br>
            <a:r>
              <a:rPr lang="en-GB" sz="2800" dirty="0"/>
              <a:t>Below, the park was a patchwork of green and gold, the trees shifting gently in the warmth of the afternoon sun. Each branch seemed to pulse with light, the leaves whispering secrets to the wind. Sunbeams filtered through the canopy, spilling across the grass in dappled patterns where families lounged and children raced between the trunks. The air shimmered with the scent of freshly cut grass and the hum of bees, a soft, natural heartbeat in the centre of the concrete maze.</a:t>
            </a:r>
          </a:p>
        </p:txBody>
      </p:sp>
    </p:spTree>
    <p:extLst>
      <p:ext uri="{BB962C8B-B14F-4D97-AF65-F5344CB8AC3E}">
        <p14:creationId xmlns:p14="http://schemas.microsoft.com/office/powerpoint/2010/main" val="16598054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ECCCA-ED2F-4F8D-833B-378791B301CC}"/>
              </a:ext>
            </a:extLst>
          </p:cNvPr>
          <p:cNvSpPr txBox="1"/>
          <p:nvPr/>
        </p:nvSpPr>
        <p:spPr>
          <a:xfrm>
            <a:off x="99391" y="2040835"/>
            <a:ext cx="11993217" cy="2154436"/>
          </a:xfrm>
          <a:prstGeom prst="rect">
            <a:avLst/>
          </a:prstGeom>
          <a:noFill/>
        </p:spPr>
        <p:txBody>
          <a:bodyPr wrap="square" rtlCol="0">
            <a:spAutoFit/>
          </a:bodyPr>
          <a:lstStyle/>
          <a:p>
            <a:pPr algn="ctr"/>
            <a:r>
              <a:rPr lang="en-US" sz="5400" dirty="0"/>
              <a:t>Write the opening of a story with the title: </a:t>
            </a:r>
            <a:r>
              <a:rPr lang="en-US" sz="8000" b="1" i="1" dirty="0"/>
              <a:t>The Journey</a:t>
            </a:r>
            <a:endParaRPr lang="en-GB" sz="8000" b="1" i="1" dirty="0"/>
          </a:p>
        </p:txBody>
      </p:sp>
    </p:spTree>
    <p:extLst>
      <p:ext uri="{BB962C8B-B14F-4D97-AF65-F5344CB8AC3E}">
        <p14:creationId xmlns:p14="http://schemas.microsoft.com/office/powerpoint/2010/main" val="11476054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FE8264-94BC-E408-B641-8004701136DC}"/>
              </a:ext>
            </a:extLst>
          </p:cNvPr>
          <p:cNvSpPr txBox="1"/>
          <p:nvPr/>
        </p:nvSpPr>
        <p:spPr>
          <a:xfrm>
            <a:off x="295455" y="291716"/>
            <a:ext cx="3810719" cy="2308324"/>
          </a:xfrm>
          <a:prstGeom prst="rect">
            <a:avLst/>
          </a:prstGeom>
          <a:noFill/>
        </p:spPr>
        <p:txBody>
          <a:bodyPr wrap="square">
            <a:spAutoFit/>
          </a:bodyPr>
          <a:lstStyle/>
          <a:p>
            <a:pPr>
              <a:buNone/>
            </a:pPr>
            <a:r>
              <a:rPr lang="en-GB" b="1" dirty="0"/>
              <a:t>1. Who is making the journey?</a:t>
            </a:r>
          </a:p>
          <a:p>
            <a:pPr>
              <a:buFont typeface="Arial" panose="020B0604020202020204" pitchFamily="34" charset="0"/>
              <a:buChar char="•"/>
            </a:pPr>
            <a:r>
              <a:rPr lang="en-GB" dirty="0"/>
              <a:t>Who is your main character?</a:t>
            </a:r>
          </a:p>
          <a:p>
            <a:pPr>
              <a:buFont typeface="Arial" panose="020B0604020202020204" pitchFamily="34" charset="0"/>
              <a:buChar char="•"/>
            </a:pPr>
            <a:r>
              <a:rPr lang="en-GB" dirty="0"/>
              <a:t>How old are they?</a:t>
            </a:r>
          </a:p>
          <a:p>
            <a:pPr>
              <a:buFont typeface="Arial" panose="020B0604020202020204" pitchFamily="34" charset="0"/>
              <a:buChar char="•"/>
            </a:pPr>
            <a:r>
              <a:rPr lang="en-GB" dirty="0"/>
              <a:t>What motivates them to go on this journey? (e.g. escaping, searching, proving something)</a:t>
            </a:r>
          </a:p>
          <a:p>
            <a:pPr>
              <a:buFont typeface="Arial" panose="020B0604020202020204" pitchFamily="34" charset="0"/>
              <a:buChar char="•"/>
            </a:pPr>
            <a:r>
              <a:rPr lang="en-GB" dirty="0"/>
              <a:t>How do they feel at the start — excited, nervous, angry, lost?</a:t>
            </a:r>
          </a:p>
        </p:txBody>
      </p:sp>
      <p:sp>
        <p:nvSpPr>
          <p:cNvPr id="7" name="TextBox 6">
            <a:extLst>
              <a:ext uri="{FF2B5EF4-FFF2-40B4-BE49-F238E27FC236}">
                <a16:creationId xmlns:a16="http://schemas.microsoft.com/office/drawing/2014/main" id="{6F59445B-814A-EA21-3399-E15A1B65F835}"/>
              </a:ext>
            </a:extLst>
          </p:cNvPr>
          <p:cNvSpPr txBox="1"/>
          <p:nvPr/>
        </p:nvSpPr>
        <p:spPr>
          <a:xfrm>
            <a:off x="4203220" y="291716"/>
            <a:ext cx="4000500" cy="2308324"/>
          </a:xfrm>
          <a:prstGeom prst="rect">
            <a:avLst/>
          </a:prstGeom>
          <a:noFill/>
        </p:spPr>
        <p:txBody>
          <a:bodyPr wrap="square">
            <a:spAutoFit/>
          </a:bodyPr>
          <a:lstStyle/>
          <a:p>
            <a:pPr>
              <a:buNone/>
            </a:pPr>
            <a:r>
              <a:rPr lang="en-GB" b="1" dirty="0"/>
              <a:t>2. Where and when does the journey take place?</a:t>
            </a:r>
          </a:p>
          <a:p>
            <a:pPr>
              <a:buFont typeface="Arial" panose="020B0604020202020204" pitchFamily="34" charset="0"/>
              <a:buChar char="•"/>
            </a:pPr>
            <a:r>
              <a:rPr lang="en-GB" dirty="0"/>
              <a:t>Is it set in the </a:t>
            </a:r>
            <a:r>
              <a:rPr lang="en-GB" b="1" dirty="0"/>
              <a:t>past, present, or future</a:t>
            </a:r>
            <a:r>
              <a:rPr lang="en-GB" dirty="0"/>
              <a:t>?</a:t>
            </a:r>
          </a:p>
          <a:p>
            <a:pPr>
              <a:buFont typeface="Arial" panose="020B0604020202020204" pitchFamily="34" charset="0"/>
              <a:buChar char="•"/>
            </a:pPr>
            <a:r>
              <a:rPr lang="en-GB" dirty="0"/>
              <a:t>What kind of place is it? (city, desert, mountain, road, train, sea, etc.)</a:t>
            </a:r>
          </a:p>
          <a:p>
            <a:pPr>
              <a:buFont typeface="Arial" panose="020B0604020202020204" pitchFamily="34" charset="0"/>
              <a:buChar char="•"/>
            </a:pPr>
            <a:r>
              <a:rPr lang="en-GB" dirty="0"/>
              <a:t>What time of day or season is it?</a:t>
            </a:r>
          </a:p>
          <a:p>
            <a:pPr>
              <a:buFont typeface="Arial" panose="020B0604020202020204" pitchFamily="34" charset="0"/>
              <a:buChar char="•"/>
            </a:pPr>
            <a:r>
              <a:rPr lang="en-GB" dirty="0"/>
              <a:t>What can the character </a:t>
            </a:r>
            <a:r>
              <a:rPr lang="en-GB" b="1" dirty="0"/>
              <a:t>see, hear, and smell</a:t>
            </a:r>
            <a:r>
              <a:rPr lang="en-GB" dirty="0"/>
              <a:t> as the journey begins?</a:t>
            </a:r>
          </a:p>
        </p:txBody>
      </p:sp>
      <p:sp>
        <p:nvSpPr>
          <p:cNvPr id="9" name="TextBox 8">
            <a:extLst>
              <a:ext uri="{FF2B5EF4-FFF2-40B4-BE49-F238E27FC236}">
                <a16:creationId xmlns:a16="http://schemas.microsoft.com/office/drawing/2014/main" id="{7196A260-E593-AA5D-B46E-0F823CAAE19A}"/>
              </a:ext>
            </a:extLst>
          </p:cNvPr>
          <p:cNvSpPr txBox="1"/>
          <p:nvPr/>
        </p:nvSpPr>
        <p:spPr>
          <a:xfrm>
            <a:off x="8576814" y="361204"/>
            <a:ext cx="3405996" cy="2031325"/>
          </a:xfrm>
          <a:prstGeom prst="rect">
            <a:avLst/>
          </a:prstGeom>
          <a:noFill/>
        </p:spPr>
        <p:txBody>
          <a:bodyPr wrap="square">
            <a:spAutoFit/>
          </a:bodyPr>
          <a:lstStyle/>
          <a:p>
            <a:pPr>
              <a:buNone/>
            </a:pPr>
            <a:r>
              <a:rPr lang="en-GB" b="1" dirty="0"/>
              <a:t>3. Why is the journey important?</a:t>
            </a:r>
          </a:p>
          <a:p>
            <a:pPr>
              <a:buFont typeface="Arial" panose="020B0604020202020204" pitchFamily="34" charset="0"/>
              <a:buChar char="•"/>
            </a:pPr>
            <a:r>
              <a:rPr lang="en-GB" dirty="0"/>
              <a:t>What is the goal or destination?</a:t>
            </a:r>
          </a:p>
          <a:p>
            <a:pPr>
              <a:buFont typeface="Arial" panose="020B0604020202020204" pitchFamily="34" charset="0"/>
              <a:buChar char="•"/>
            </a:pPr>
            <a:r>
              <a:rPr lang="en-GB" dirty="0"/>
              <a:t>What might happen if they don’t make it?</a:t>
            </a:r>
          </a:p>
          <a:p>
            <a:pPr>
              <a:buFont typeface="Arial" panose="020B0604020202020204" pitchFamily="34" charset="0"/>
              <a:buChar char="•"/>
            </a:pPr>
            <a:r>
              <a:rPr lang="en-GB" dirty="0"/>
              <a:t>Is there a deeper meaning to the journey (e.g. self-discovery, change, loss)?</a:t>
            </a:r>
          </a:p>
        </p:txBody>
      </p:sp>
      <p:sp>
        <p:nvSpPr>
          <p:cNvPr id="11" name="TextBox 10">
            <a:extLst>
              <a:ext uri="{FF2B5EF4-FFF2-40B4-BE49-F238E27FC236}">
                <a16:creationId xmlns:a16="http://schemas.microsoft.com/office/drawing/2014/main" id="{8D64F012-3B36-0933-FC97-1C182B368E9B}"/>
              </a:ext>
            </a:extLst>
          </p:cNvPr>
          <p:cNvSpPr txBox="1"/>
          <p:nvPr/>
        </p:nvSpPr>
        <p:spPr>
          <a:xfrm>
            <a:off x="295455" y="3509845"/>
            <a:ext cx="3284508" cy="2031325"/>
          </a:xfrm>
          <a:prstGeom prst="rect">
            <a:avLst/>
          </a:prstGeom>
          <a:noFill/>
        </p:spPr>
        <p:txBody>
          <a:bodyPr wrap="square">
            <a:spAutoFit/>
          </a:bodyPr>
          <a:lstStyle/>
          <a:p>
            <a:pPr>
              <a:buNone/>
            </a:pPr>
            <a:r>
              <a:rPr lang="en-GB" b="1" dirty="0"/>
              <a:t>4. What obstacles or tension could appear early on?</a:t>
            </a:r>
          </a:p>
          <a:p>
            <a:pPr>
              <a:buFont typeface="Arial" panose="020B0604020202020204" pitchFamily="34" charset="0"/>
              <a:buChar char="•"/>
            </a:pPr>
            <a:r>
              <a:rPr lang="en-GB" dirty="0"/>
              <a:t>What goes wrong, or feels “off,” as the journey starts?</a:t>
            </a:r>
          </a:p>
          <a:p>
            <a:pPr>
              <a:buFont typeface="Arial" panose="020B0604020202020204" pitchFamily="34" charset="0"/>
              <a:buChar char="•"/>
            </a:pPr>
            <a:r>
              <a:rPr lang="en-GB" dirty="0"/>
              <a:t>Is there bad weather, danger, a difficult choice, or inner conflict?</a:t>
            </a:r>
          </a:p>
          <a:p>
            <a:pPr>
              <a:buFont typeface="Arial" panose="020B0604020202020204" pitchFamily="34" charset="0"/>
              <a:buChar char="•"/>
            </a:pPr>
            <a:r>
              <a:rPr lang="en-GB" dirty="0"/>
              <a:t>How does the character react?</a:t>
            </a:r>
          </a:p>
        </p:txBody>
      </p:sp>
      <p:sp>
        <p:nvSpPr>
          <p:cNvPr id="13" name="TextBox 12">
            <a:extLst>
              <a:ext uri="{FF2B5EF4-FFF2-40B4-BE49-F238E27FC236}">
                <a16:creationId xmlns:a16="http://schemas.microsoft.com/office/drawing/2014/main" id="{66487E0C-3355-4536-DC69-C4C5E475A36C}"/>
              </a:ext>
            </a:extLst>
          </p:cNvPr>
          <p:cNvSpPr txBox="1"/>
          <p:nvPr/>
        </p:nvSpPr>
        <p:spPr>
          <a:xfrm>
            <a:off x="4203220" y="3429000"/>
            <a:ext cx="4000500" cy="2308324"/>
          </a:xfrm>
          <a:prstGeom prst="rect">
            <a:avLst/>
          </a:prstGeom>
          <a:noFill/>
        </p:spPr>
        <p:txBody>
          <a:bodyPr wrap="square">
            <a:spAutoFit/>
          </a:bodyPr>
          <a:lstStyle/>
          <a:p>
            <a:pPr>
              <a:buNone/>
            </a:pPr>
            <a:r>
              <a:rPr lang="en-GB" b="1" dirty="0"/>
              <a:t>5. How will you hook the reader?</a:t>
            </a:r>
          </a:p>
          <a:p>
            <a:pPr>
              <a:buFont typeface="Arial" panose="020B0604020202020204" pitchFamily="34" charset="0"/>
              <a:buChar char="•"/>
            </a:pPr>
            <a:r>
              <a:rPr lang="en-GB" dirty="0"/>
              <a:t>Can you start with </a:t>
            </a:r>
            <a:r>
              <a:rPr lang="en-GB" b="1" dirty="0"/>
              <a:t>action, dialogue, or description</a:t>
            </a:r>
            <a:r>
              <a:rPr lang="en-GB" dirty="0"/>
              <a:t>?</a:t>
            </a:r>
          </a:p>
          <a:p>
            <a:pPr>
              <a:buFont typeface="Arial" panose="020B0604020202020204" pitchFamily="34" charset="0"/>
              <a:buChar char="•"/>
            </a:pPr>
            <a:r>
              <a:rPr lang="en-GB" dirty="0"/>
              <a:t>What small detail could make the reader curious?</a:t>
            </a:r>
          </a:p>
          <a:p>
            <a:pPr>
              <a:buFont typeface="Arial" panose="020B0604020202020204" pitchFamily="34" charset="0"/>
              <a:buChar char="•"/>
            </a:pPr>
            <a:r>
              <a:rPr lang="en-GB" dirty="0"/>
              <a:t>What kind of mood do you want to set — suspenseful, mysterious, emotional, hopeful?</a:t>
            </a:r>
          </a:p>
        </p:txBody>
      </p:sp>
      <p:sp>
        <p:nvSpPr>
          <p:cNvPr id="15" name="TextBox 14">
            <a:extLst>
              <a:ext uri="{FF2B5EF4-FFF2-40B4-BE49-F238E27FC236}">
                <a16:creationId xmlns:a16="http://schemas.microsoft.com/office/drawing/2014/main" id="{B5A84E10-3387-B529-B611-4C9C82F5C331}"/>
              </a:ext>
            </a:extLst>
          </p:cNvPr>
          <p:cNvSpPr txBox="1"/>
          <p:nvPr/>
        </p:nvSpPr>
        <p:spPr>
          <a:xfrm>
            <a:off x="8691832" y="3429000"/>
            <a:ext cx="3500168" cy="2031325"/>
          </a:xfrm>
          <a:prstGeom prst="rect">
            <a:avLst/>
          </a:prstGeom>
          <a:noFill/>
        </p:spPr>
        <p:txBody>
          <a:bodyPr wrap="square">
            <a:spAutoFit/>
          </a:bodyPr>
          <a:lstStyle/>
          <a:p>
            <a:pPr>
              <a:buNone/>
            </a:pPr>
            <a:r>
              <a:rPr lang="en-GB" b="1" dirty="0"/>
              <a:t>6. What will your opening paragraph do?</a:t>
            </a:r>
          </a:p>
          <a:p>
            <a:pPr>
              <a:buFont typeface="Arial" panose="020B0604020202020204" pitchFamily="34" charset="0"/>
              <a:buChar char="•"/>
            </a:pPr>
            <a:r>
              <a:rPr lang="en-GB" dirty="0"/>
              <a:t>Introduce the </a:t>
            </a:r>
            <a:r>
              <a:rPr lang="en-GB" b="1" dirty="0"/>
              <a:t>setting and atmosphere</a:t>
            </a:r>
            <a:endParaRPr lang="en-GB" dirty="0"/>
          </a:p>
          <a:p>
            <a:pPr>
              <a:buFont typeface="Arial" panose="020B0604020202020204" pitchFamily="34" charset="0"/>
              <a:buChar char="•"/>
            </a:pPr>
            <a:r>
              <a:rPr lang="en-GB" dirty="0"/>
              <a:t>Give a glimpse of the </a:t>
            </a:r>
            <a:r>
              <a:rPr lang="en-GB" b="1" dirty="0"/>
              <a:t>character’s thoughts or feelings</a:t>
            </a:r>
            <a:endParaRPr lang="en-GB" dirty="0"/>
          </a:p>
          <a:p>
            <a:pPr>
              <a:buFont typeface="Arial" panose="020B0604020202020204" pitchFamily="34" charset="0"/>
              <a:buChar char="•"/>
            </a:pPr>
            <a:r>
              <a:rPr lang="en-GB" dirty="0"/>
              <a:t>Hint at </a:t>
            </a:r>
            <a:r>
              <a:rPr lang="en-GB" b="1" dirty="0"/>
              <a:t>what’s coming next</a:t>
            </a:r>
            <a:endParaRPr lang="en-GB" dirty="0"/>
          </a:p>
        </p:txBody>
      </p:sp>
    </p:spTree>
    <p:extLst>
      <p:ext uri="{BB962C8B-B14F-4D97-AF65-F5344CB8AC3E}">
        <p14:creationId xmlns:p14="http://schemas.microsoft.com/office/powerpoint/2010/main" val="16126633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E8E034-8F38-0AE4-A4B4-BAE2F7C52BF3}"/>
              </a:ext>
            </a:extLst>
          </p:cNvPr>
          <p:cNvSpPr txBox="1"/>
          <p:nvPr/>
        </p:nvSpPr>
        <p:spPr>
          <a:xfrm>
            <a:off x="173969" y="565226"/>
            <a:ext cx="5757414" cy="3139321"/>
          </a:xfrm>
          <a:prstGeom prst="rect">
            <a:avLst/>
          </a:prstGeom>
          <a:noFill/>
          <a:ln w="38100">
            <a:solidFill>
              <a:schemeClr val="tx1"/>
            </a:solidFill>
          </a:ln>
        </p:spPr>
        <p:txBody>
          <a:bodyPr wrap="square">
            <a:spAutoFit/>
          </a:bodyPr>
          <a:lstStyle/>
          <a:p>
            <a:pPr>
              <a:buNone/>
            </a:pPr>
            <a:r>
              <a:rPr lang="en-GB" sz="1800" b="1" i="1" dirty="0">
                <a:latin typeface="Candara" panose="020E0502030303020204" pitchFamily="34" charset="0"/>
              </a:rPr>
              <a:t>It was a normal day and I was going on a journey. I didn’t know what would happen next, but I hoped it would be fun. I packed my things and got in the car.</a:t>
            </a:r>
          </a:p>
          <a:p>
            <a:pPr>
              <a:buNone/>
            </a:pPr>
            <a:endParaRPr lang="en-GB" sz="1800" b="1" i="1" dirty="0">
              <a:latin typeface="Candara" panose="020E0502030303020204" pitchFamily="34" charset="0"/>
            </a:endParaRPr>
          </a:p>
          <a:p>
            <a:pPr>
              <a:buNone/>
            </a:pPr>
            <a:r>
              <a:rPr lang="en-GB" sz="1800" b="1" dirty="0">
                <a:latin typeface="Candara" panose="020E0502030303020204" pitchFamily="34" charset="0"/>
              </a:rPr>
              <a:t>Why it’s weak:</a:t>
            </a:r>
          </a:p>
          <a:p>
            <a:pPr>
              <a:buNone/>
            </a:pPr>
            <a:endParaRPr lang="en-GB" b="1" dirty="0">
              <a:latin typeface="Candara" panose="020E0502030303020204" pitchFamily="34" charset="0"/>
            </a:endParaRPr>
          </a:p>
          <a:p>
            <a:pPr marL="285750" indent="-285750">
              <a:buFont typeface="Wingdings" panose="05000000000000000000" pitchFamily="2" charset="2"/>
              <a:buChar char="q"/>
            </a:pPr>
            <a:r>
              <a:rPr lang="en-GB" sz="1800" b="1" dirty="0">
                <a:latin typeface="Candara" panose="020E0502030303020204" pitchFamily="34" charset="0"/>
              </a:rPr>
              <a:t>   </a:t>
            </a:r>
          </a:p>
          <a:p>
            <a:pPr marL="285750" indent="-285750">
              <a:buFont typeface="Wingdings" panose="05000000000000000000" pitchFamily="2" charset="2"/>
              <a:buChar char="q"/>
            </a:pPr>
            <a:endParaRPr lang="en-GB" b="1" dirty="0">
              <a:latin typeface="Candara" panose="020E0502030303020204" pitchFamily="34" charset="0"/>
            </a:endParaRPr>
          </a:p>
          <a:p>
            <a:pPr marL="285750" indent="-285750">
              <a:buFont typeface="Wingdings" panose="05000000000000000000" pitchFamily="2" charset="2"/>
              <a:buChar char="q"/>
            </a:pPr>
            <a:r>
              <a:rPr lang="en-GB" sz="1800" b="1" dirty="0">
                <a:latin typeface="Candara" panose="020E0502030303020204" pitchFamily="34" charset="0"/>
              </a:rPr>
              <a:t>   </a:t>
            </a:r>
          </a:p>
          <a:p>
            <a:pPr marL="285750" indent="-285750">
              <a:buFont typeface="Wingdings" panose="05000000000000000000" pitchFamily="2" charset="2"/>
              <a:buChar char="q"/>
            </a:pPr>
            <a:endParaRPr lang="en-GB" b="1" dirty="0">
              <a:latin typeface="Candara" panose="020E0502030303020204" pitchFamily="34" charset="0"/>
            </a:endParaRPr>
          </a:p>
          <a:p>
            <a:pPr marL="285750" indent="-285750">
              <a:buFont typeface="Wingdings" panose="05000000000000000000" pitchFamily="2" charset="2"/>
              <a:buChar char="q"/>
            </a:pPr>
            <a:r>
              <a:rPr lang="en-GB" sz="1800" b="1" dirty="0">
                <a:latin typeface="Candara" panose="020E0502030303020204" pitchFamily="34" charset="0"/>
              </a:rPr>
              <a:t>   </a:t>
            </a:r>
          </a:p>
        </p:txBody>
      </p:sp>
      <p:sp>
        <p:nvSpPr>
          <p:cNvPr id="7" name="TextBox 6">
            <a:extLst>
              <a:ext uri="{FF2B5EF4-FFF2-40B4-BE49-F238E27FC236}">
                <a16:creationId xmlns:a16="http://schemas.microsoft.com/office/drawing/2014/main" id="{F5A8F054-9A49-5378-92DD-74CB95371047}"/>
              </a:ext>
            </a:extLst>
          </p:cNvPr>
          <p:cNvSpPr txBox="1"/>
          <p:nvPr/>
        </p:nvSpPr>
        <p:spPr>
          <a:xfrm>
            <a:off x="6096000" y="578059"/>
            <a:ext cx="5749502" cy="3693319"/>
          </a:xfrm>
          <a:prstGeom prst="rect">
            <a:avLst/>
          </a:prstGeom>
          <a:noFill/>
          <a:ln w="38100">
            <a:solidFill>
              <a:schemeClr val="tx1"/>
            </a:solidFill>
          </a:ln>
        </p:spPr>
        <p:txBody>
          <a:bodyPr wrap="square">
            <a:spAutoFit/>
          </a:bodyPr>
          <a:lstStyle/>
          <a:p>
            <a:pPr>
              <a:buNone/>
            </a:pPr>
            <a:r>
              <a:rPr lang="en-GB" sz="1800" b="1" i="1" dirty="0">
                <a:latin typeface="Candara" panose="020E0502030303020204" pitchFamily="34" charset="0"/>
              </a:rPr>
              <a:t>The rain hammered against the windscreen as the old bus groaned up the mountain road. Every jolt sent a shiver through the metal frame—and through me. Somewhere beyond the mist, the village waited, and with it, the answer I’d spent a year chasing.</a:t>
            </a:r>
          </a:p>
          <a:p>
            <a:pPr>
              <a:buNone/>
            </a:pPr>
            <a:endParaRPr lang="en-GB" sz="1800" dirty="0">
              <a:latin typeface="Candara" panose="020E0502030303020204" pitchFamily="34" charset="0"/>
            </a:endParaRPr>
          </a:p>
          <a:p>
            <a:pPr>
              <a:buNone/>
            </a:pPr>
            <a:r>
              <a:rPr lang="en-GB" sz="1800" b="1" dirty="0">
                <a:latin typeface="Candara" panose="020E0502030303020204" pitchFamily="34" charset="0"/>
              </a:rPr>
              <a:t>Why it’s strong:</a:t>
            </a:r>
          </a:p>
          <a:p>
            <a:pPr>
              <a:buNone/>
            </a:pPr>
            <a:endParaRPr lang="en-GB" b="1" dirty="0">
              <a:latin typeface="Candara" panose="020E0502030303020204" pitchFamily="34" charset="0"/>
            </a:endParaRPr>
          </a:p>
          <a:p>
            <a:pPr marL="285750" indent="-285750">
              <a:buFont typeface="Wingdings" panose="05000000000000000000" pitchFamily="2" charset="2"/>
              <a:buChar char="q"/>
            </a:pPr>
            <a:r>
              <a:rPr lang="en-GB" sz="1800" b="1" dirty="0">
                <a:latin typeface="Candara" panose="020E0502030303020204" pitchFamily="34" charset="0"/>
              </a:rPr>
              <a:t>  </a:t>
            </a:r>
          </a:p>
          <a:p>
            <a:pPr marL="285750" indent="-285750">
              <a:buFont typeface="Wingdings" panose="05000000000000000000" pitchFamily="2" charset="2"/>
              <a:buChar char="q"/>
            </a:pPr>
            <a:endParaRPr lang="en-GB" b="1" dirty="0">
              <a:latin typeface="Candara" panose="020E0502030303020204" pitchFamily="34" charset="0"/>
            </a:endParaRPr>
          </a:p>
          <a:p>
            <a:pPr marL="285750" indent="-285750">
              <a:buFont typeface="Wingdings" panose="05000000000000000000" pitchFamily="2" charset="2"/>
              <a:buChar char="q"/>
            </a:pPr>
            <a:r>
              <a:rPr lang="en-GB" sz="1800" b="1" dirty="0">
                <a:latin typeface="Candara" panose="020E0502030303020204" pitchFamily="34" charset="0"/>
              </a:rPr>
              <a:t>  </a:t>
            </a:r>
          </a:p>
          <a:p>
            <a:pPr marL="285750" indent="-285750">
              <a:buFont typeface="Wingdings" panose="05000000000000000000" pitchFamily="2" charset="2"/>
              <a:buChar char="q"/>
            </a:pPr>
            <a:endParaRPr lang="en-GB" b="1" dirty="0">
              <a:latin typeface="Candara" panose="020E0502030303020204" pitchFamily="34" charset="0"/>
            </a:endParaRPr>
          </a:p>
          <a:p>
            <a:pPr marL="285750" indent="-285750">
              <a:buFont typeface="Wingdings" panose="05000000000000000000" pitchFamily="2" charset="2"/>
              <a:buChar char="q"/>
            </a:pPr>
            <a:r>
              <a:rPr lang="en-GB" sz="1800" b="1" dirty="0">
                <a:latin typeface="Candara" panose="020E0502030303020204" pitchFamily="34" charset="0"/>
              </a:rPr>
              <a:t>    </a:t>
            </a:r>
          </a:p>
        </p:txBody>
      </p:sp>
      <p:pic>
        <p:nvPicPr>
          <p:cNvPr id="1026" name="Picture 2">
            <a:extLst>
              <a:ext uri="{FF2B5EF4-FFF2-40B4-BE49-F238E27FC236}">
                <a16:creationId xmlns:a16="http://schemas.microsoft.com/office/drawing/2014/main" id="{C65F9163-B5A5-148B-0C39-DB7875EBD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200" y="4087483"/>
            <a:ext cx="2382328" cy="238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6670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BCE41-14A3-6984-A002-6B54E082705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FB396AF-F903-B64A-43E1-B88F0FE86F7B}"/>
              </a:ext>
            </a:extLst>
          </p:cNvPr>
          <p:cNvSpPr txBox="1"/>
          <p:nvPr/>
        </p:nvSpPr>
        <p:spPr>
          <a:xfrm>
            <a:off x="173969" y="565226"/>
            <a:ext cx="5757414" cy="3139321"/>
          </a:xfrm>
          <a:prstGeom prst="rect">
            <a:avLst/>
          </a:prstGeom>
          <a:noFill/>
          <a:ln w="38100">
            <a:solidFill>
              <a:schemeClr val="tx1"/>
            </a:solidFill>
          </a:ln>
        </p:spPr>
        <p:txBody>
          <a:bodyPr wrap="square">
            <a:spAutoFit/>
          </a:bodyPr>
          <a:lstStyle/>
          <a:p>
            <a:pPr>
              <a:buNone/>
            </a:pPr>
            <a:r>
              <a:rPr lang="en-GB" sz="1800" b="1" i="1" dirty="0">
                <a:latin typeface="Candara" panose="020E0502030303020204" pitchFamily="34" charset="0"/>
              </a:rPr>
              <a:t>It was a normal day and I was going on a journey. I didn’t know what would happen next, but I hoped it would be fun. I packed my things and got in the car.</a:t>
            </a:r>
          </a:p>
          <a:p>
            <a:pPr>
              <a:buNone/>
            </a:pPr>
            <a:endParaRPr lang="en-GB" sz="1800" b="1" i="1" dirty="0">
              <a:latin typeface="Candara" panose="020E0502030303020204" pitchFamily="34" charset="0"/>
            </a:endParaRPr>
          </a:p>
          <a:p>
            <a:pPr>
              <a:buNone/>
            </a:pPr>
            <a:r>
              <a:rPr lang="en-GB" sz="1800" b="1" dirty="0">
                <a:latin typeface="Candara" panose="020E0502030303020204" pitchFamily="34" charset="0"/>
              </a:rPr>
              <a:t>Why it’s weak:</a:t>
            </a:r>
          </a:p>
          <a:p>
            <a:pPr>
              <a:buNone/>
            </a:pPr>
            <a:endParaRPr lang="en-GB" b="1" dirty="0">
              <a:latin typeface="Candara" panose="020E0502030303020204" pitchFamily="34" charset="0"/>
            </a:endParaRPr>
          </a:p>
          <a:p>
            <a:pPr marL="285750" indent="-285750">
              <a:buFont typeface="Wingdings" panose="05000000000000000000" pitchFamily="2" charset="2"/>
              <a:buChar char="q"/>
            </a:pPr>
            <a:r>
              <a:rPr lang="en-GB" sz="1800" b="1" dirty="0">
                <a:latin typeface="Candara" panose="020E0502030303020204" pitchFamily="34" charset="0"/>
              </a:rPr>
              <a:t>   </a:t>
            </a:r>
          </a:p>
          <a:p>
            <a:pPr marL="285750" indent="-285750">
              <a:buFont typeface="Wingdings" panose="05000000000000000000" pitchFamily="2" charset="2"/>
              <a:buChar char="q"/>
            </a:pPr>
            <a:endParaRPr lang="en-GB" b="1" dirty="0">
              <a:latin typeface="Candara" panose="020E0502030303020204" pitchFamily="34" charset="0"/>
            </a:endParaRPr>
          </a:p>
          <a:p>
            <a:pPr marL="285750" indent="-285750">
              <a:buFont typeface="Wingdings" panose="05000000000000000000" pitchFamily="2" charset="2"/>
              <a:buChar char="q"/>
            </a:pPr>
            <a:r>
              <a:rPr lang="en-GB" sz="1800" b="1" dirty="0">
                <a:latin typeface="Candara" panose="020E0502030303020204" pitchFamily="34" charset="0"/>
              </a:rPr>
              <a:t>   </a:t>
            </a:r>
          </a:p>
          <a:p>
            <a:pPr marL="285750" indent="-285750">
              <a:buFont typeface="Wingdings" panose="05000000000000000000" pitchFamily="2" charset="2"/>
              <a:buChar char="q"/>
            </a:pPr>
            <a:endParaRPr lang="en-GB" b="1" dirty="0">
              <a:latin typeface="Candara" panose="020E0502030303020204" pitchFamily="34" charset="0"/>
            </a:endParaRPr>
          </a:p>
          <a:p>
            <a:pPr marL="285750" indent="-285750">
              <a:buFont typeface="Wingdings" panose="05000000000000000000" pitchFamily="2" charset="2"/>
              <a:buChar char="q"/>
            </a:pPr>
            <a:r>
              <a:rPr lang="en-GB" sz="1800" b="1" dirty="0">
                <a:latin typeface="Candara" panose="020E0502030303020204" pitchFamily="34" charset="0"/>
              </a:rPr>
              <a:t>   </a:t>
            </a:r>
          </a:p>
        </p:txBody>
      </p:sp>
      <p:sp>
        <p:nvSpPr>
          <p:cNvPr id="7" name="TextBox 6">
            <a:extLst>
              <a:ext uri="{FF2B5EF4-FFF2-40B4-BE49-F238E27FC236}">
                <a16:creationId xmlns:a16="http://schemas.microsoft.com/office/drawing/2014/main" id="{EF325CF0-CE9D-FE9E-07AF-53BA1A45FD66}"/>
              </a:ext>
            </a:extLst>
          </p:cNvPr>
          <p:cNvSpPr txBox="1"/>
          <p:nvPr/>
        </p:nvSpPr>
        <p:spPr>
          <a:xfrm>
            <a:off x="6096000" y="578059"/>
            <a:ext cx="5749502" cy="3693319"/>
          </a:xfrm>
          <a:prstGeom prst="rect">
            <a:avLst/>
          </a:prstGeom>
          <a:noFill/>
          <a:ln w="38100">
            <a:solidFill>
              <a:schemeClr val="tx1"/>
            </a:solidFill>
          </a:ln>
        </p:spPr>
        <p:txBody>
          <a:bodyPr wrap="square">
            <a:spAutoFit/>
          </a:bodyPr>
          <a:lstStyle/>
          <a:p>
            <a:pPr>
              <a:buNone/>
            </a:pPr>
            <a:r>
              <a:rPr lang="en-GB" sz="1800" b="1" i="1" dirty="0">
                <a:latin typeface="Candara" panose="020E0502030303020204" pitchFamily="34" charset="0"/>
              </a:rPr>
              <a:t>The rain hammered against the windscreen as the old bus groaned up the mountain road. Every jolt sent a shiver through the metal frame—and through me. Somewhere beyond the mist, the village waited, and with it, the answer I’d spent a year chasing.</a:t>
            </a:r>
          </a:p>
          <a:p>
            <a:pPr>
              <a:buNone/>
            </a:pPr>
            <a:endParaRPr lang="en-GB" sz="1800" dirty="0">
              <a:latin typeface="Candara" panose="020E0502030303020204" pitchFamily="34" charset="0"/>
            </a:endParaRPr>
          </a:p>
          <a:p>
            <a:pPr>
              <a:buNone/>
            </a:pPr>
            <a:r>
              <a:rPr lang="en-GB" sz="1800" b="1" dirty="0">
                <a:latin typeface="Candara" panose="020E0502030303020204" pitchFamily="34" charset="0"/>
              </a:rPr>
              <a:t>Why it’s strong:</a:t>
            </a:r>
          </a:p>
          <a:p>
            <a:pPr>
              <a:buNone/>
            </a:pPr>
            <a:endParaRPr lang="en-GB" b="1" dirty="0">
              <a:latin typeface="Candara" panose="020E0502030303020204" pitchFamily="34" charset="0"/>
            </a:endParaRPr>
          </a:p>
          <a:p>
            <a:pPr marL="285750" indent="-285750">
              <a:buFont typeface="Wingdings" panose="05000000000000000000" pitchFamily="2" charset="2"/>
              <a:buChar char="q"/>
            </a:pPr>
            <a:r>
              <a:rPr lang="en-GB" sz="1800" b="1" dirty="0">
                <a:latin typeface="Candara" panose="020E0502030303020204" pitchFamily="34" charset="0"/>
              </a:rPr>
              <a:t>  </a:t>
            </a:r>
          </a:p>
          <a:p>
            <a:pPr marL="285750" indent="-285750">
              <a:buFont typeface="Wingdings" panose="05000000000000000000" pitchFamily="2" charset="2"/>
              <a:buChar char="q"/>
            </a:pPr>
            <a:endParaRPr lang="en-GB" b="1" dirty="0">
              <a:latin typeface="Candara" panose="020E0502030303020204" pitchFamily="34" charset="0"/>
            </a:endParaRPr>
          </a:p>
          <a:p>
            <a:pPr marL="285750" indent="-285750">
              <a:buFont typeface="Wingdings" panose="05000000000000000000" pitchFamily="2" charset="2"/>
              <a:buChar char="q"/>
            </a:pPr>
            <a:r>
              <a:rPr lang="en-GB" sz="1800" b="1" dirty="0">
                <a:latin typeface="Candara" panose="020E0502030303020204" pitchFamily="34" charset="0"/>
              </a:rPr>
              <a:t>  </a:t>
            </a:r>
          </a:p>
          <a:p>
            <a:pPr marL="285750" indent="-285750">
              <a:buFont typeface="Wingdings" panose="05000000000000000000" pitchFamily="2" charset="2"/>
              <a:buChar char="q"/>
            </a:pPr>
            <a:endParaRPr lang="en-GB" b="1" dirty="0">
              <a:latin typeface="Candara" panose="020E0502030303020204" pitchFamily="34" charset="0"/>
            </a:endParaRPr>
          </a:p>
          <a:p>
            <a:pPr marL="285750" indent="-285750">
              <a:buFont typeface="Wingdings" panose="05000000000000000000" pitchFamily="2" charset="2"/>
              <a:buChar char="q"/>
            </a:pPr>
            <a:r>
              <a:rPr lang="en-GB" sz="1800" b="1" dirty="0">
                <a:latin typeface="Candara" panose="020E0502030303020204" pitchFamily="34" charset="0"/>
              </a:rPr>
              <a:t>    </a:t>
            </a:r>
          </a:p>
        </p:txBody>
      </p:sp>
    </p:spTree>
    <p:extLst>
      <p:ext uri="{BB962C8B-B14F-4D97-AF65-F5344CB8AC3E}">
        <p14:creationId xmlns:p14="http://schemas.microsoft.com/office/powerpoint/2010/main" val="31084675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CBCB6B-95F9-D7D7-BFD9-C2C62B1D8E48}"/>
              </a:ext>
            </a:extLst>
          </p:cNvPr>
          <p:cNvSpPr txBox="1"/>
          <p:nvPr/>
        </p:nvSpPr>
        <p:spPr>
          <a:xfrm>
            <a:off x="353682" y="599406"/>
            <a:ext cx="11084944" cy="4154984"/>
          </a:xfrm>
          <a:prstGeom prst="rect">
            <a:avLst/>
          </a:prstGeom>
          <a:noFill/>
        </p:spPr>
        <p:txBody>
          <a:bodyPr wrap="square">
            <a:spAutoFit/>
          </a:bodyPr>
          <a:lstStyle/>
          <a:p>
            <a:pPr>
              <a:buNone/>
            </a:pPr>
            <a:r>
              <a:rPr lang="en-GB" sz="2400" b="1" i="1" dirty="0">
                <a:latin typeface="Candara" panose="020E0502030303020204" pitchFamily="34" charset="0"/>
              </a:rPr>
              <a:t>It was a normal day and I was going on a journey. I didn’t know what would happen next, but I hoped it would be fun. I packed my things and got in the car.</a:t>
            </a:r>
          </a:p>
          <a:p>
            <a:pPr>
              <a:buNone/>
            </a:pPr>
            <a:endParaRPr lang="en-GB" sz="2400" b="1" i="1" dirty="0">
              <a:latin typeface="Candara" panose="020E0502030303020204" pitchFamily="34" charset="0"/>
            </a:endParaRPr>
          </a:p>
          <a:p>
            <a:pPr>
              <a:buNone/>
            </a:pPr>
            <a:r>
              <a:rPr lang="en-GB" sz="2400" b="1" dirty="0">
                <a:latin typeface="Candara" panose="020E0502030303020204" pitchFamily="34" charset="0"/>
              </a:rPr>
              <a:t>Why it’s weak:</a:t>
            </a:r>
          </a:p>
          <a:p>
            <a:pPr>
              <a:buNone/>
            </a:pPr>
            <a:endParaRPr lang="en-GB" sz="2400" dirty="0">
              <a:latin typeface="Candara" panose="020E0502030303020204" pitchFamily="34" charset="0"/>
            </a:endParaRPr>
          </a:p>
          <a:p>
            <a:pPr>
              <a:buFont typeface="Arial" panose="020B0604020202020204" pitchFamily="34" charset="0"/>
              <a:buChar char="•"/>
            </a:pPr>
            <a:r>
              <a:rPr lang="en-GB" sz="2400" b="1" dirty="0">
                <a:latin typeface="Candara" panose="020E0502030303020204" pitchFamily="34" charset="0"/>
              </a:rPr>
              <a:t>Vague and predictable:</a:t>
            </a:r>
            <a:r>
              <a:rPr lang="en-GB" sz="2400" dirty="0">
                <a:latin typeface="Candara" panose="020E0502030303020204" pitchFamily="34" charset="0"/>
              </a:rPr>
              <a:t> Uses general words like “normal” and “fun” without detail or emotion.</a:t>
            </a:r>
          </a:p>
          <a:p>
            <a:pPr>
              <a:buFont typeface="Arial" panose="020B0604020202020204" pitchFamily="34" charset="0"/>
              <a:buChar char="•"/>
            </a:pPr>
            <a:r>
              <a:rPr lang="en-GB" sz="2400" b="1" dirty="0">
                <a:latin typeface="Candara" panose="020E0502030303020204" pitchFamily="34" charset="0"/>
              </a:rPr>
              <a:t>No hook:</a:t>
            </a:r>
            <a:r>
              <a:rPr lang="en-GB" sz="2400" dirty="0">
                <a:latin typeface="Candara" panose="020E0502030303020204" pitchFamily="34" charset="0"/>
              </a:rPr>
              <a:t> Doesn’t make the reader curious or engaged — nothing unusual or striking happens.</a:t>
            </a:r>
          </a:p>
          <a:p>
            <a:pPr>
              <a:buFont typeface="Arial" panose="020B0604020202020204" pitchFamily="34" charset="0"/>
              <a:buChar char="•"/>
            </a:pPr>
            <a:r>
              <a:rPr lang="en-GB" sz="2400" b="1" dirty="0">
                <a:latin typeface="Candara" panose="020E0502030303020204" pitchFamily="34" charset="0"/>
              </a:rPr>
              <a:t>Flat tone:</a:t>
            </a:r>
            <a:r>
              <a:rPr lang="en-GB" sz="2400" dirty="0">
                <a:latin typeface="Candara" panose="020E0502030303020204" pitchFamily="34" charset="0"/>
              </a:rPr>
              <a:t> Sentences are short and repetitive without variety or atmosphere.</a:t>
            </a:r>
          </a:p>
          <a:p>
            <a:pPr>
              <a:buFont typeface="Arial" panose="020B0604020202020204" pitchFamily="34" charset="0"/>
              <a:buChar char="•"/>
            </a:pPr>
            <a:r>
              <a:rPr lang="en-GB" sz="2400" b="1" dirty="0">
                <a:latin typeface="Candara" panose="020E0502030303020204" pitchFamily="34" charset="0"/>
              </a:rPr>
              <a:t>Tells, doesn’t show:</a:t>
            </a:r>
            <a:r>
              <a:rPr lang="en-GB" sz="2400" dirty="0">
                <a:latin typeface="Candara" panose="020E0502030303020204" pitchFamily="34" charset="0"/>
              </a:rPr>
              <a:t> We’re told what’s happening, but can’t </a:t>
            </a:r>
            <a:r>
              <a:rPr lang="en-GB" sz="2400" i="1" dirty="0">
                <a:latin typeface="Candara" panose="020E0502030303020204" pitchFamily="34" charset="0"/>
              </a:rPr>
              <a:t>see</a:t>
            </a:r>
            <a:r>
              <a:rPr lang="en-GB" sz="2400" dirty="0">
                <a:latin typeface="Candara" panose="020E0502030303020204" pitchFamily="34" charset="0"/>
              </a:rPr>
              <a:t> or </a:t>
            </a:r>
            <a:r>
              <a:rPr lang="en-GB" sz="2400" i="1" dirty="0">
                <a:latin typeface="Candara" panose="020E0502030303020204" pitchFamily="34" charset="0"/>
              </a:rPr>
              <a:t>feel</a:t>
            </a:r>
            <a:r>
              <a:rPr lang="en-GB" sz="2400" dirty="0">
                <a:latin typeface="Candara" panose="020E0502030303020204" pitchFamily="34" charset="0"/>
              </a:rPr>
              <a:t> it.</a:t>
            </a:r>
          </a:p>
        </p:txBody>
      </p:sp>
    </p:spTree>
    <p:extLst>
      <p:ext uri="{BB962C8B-B14F-4D97-AF65-F5344CB8AC3E}">
        <p14:creationId xmlns:p14="http://schemas.microsoft.com/office/powerpoint/2010/main" val="32986816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B4E5B0-5D76-544B-0763-B09E1A5BC2E2}"/>
              </a:ext>
            </a:extLst>
          </p:cNvPr>
          <p:cNvSpPr txBox="1"/>
          <p:nvPr/>
        </p:nvSpPr>
        <p:spPr>
          <a:xfrm>
            <a:off x="250165" y="839992"/>
            <a:ext cx="11093570" cy="3785652"/>
          </a:xfrm>
          <a:prstGeom prst="rect">
            <a:avLst/>
          </a:prstGeom>
          <a:noFill/>
        </p:spPr>
        <p:txBody>
          <a:bodyPr wrap="square">
            <a:spAutoFit/>
          </a:bodyPr>
          <a:lstStyle/>
          <a:p>
            <a:pPr>
              <a:buNone/>
            </a:pPr>
            <a:r>
              <a:rPr lang="en-GB" sz="2400" b="1" i="1" dirty="0">
                <a:latin typeface="Candara" panose="020E0502030303020204" pitchFamily="34" charset="0"/>
              </a:rPr>
              <a:t>The rain hammered against the windscreen as the old bus groaned up the mountain road. Every jolt sent a shiver through the metal frame—and through me. Somewhere beyond the mist, the village waited, and with it, the answer I’d spent a year chasing.</a:t>
            </a:r>
          </a:p>
          <a:p>
            <a:pPr>
              <a:buNone/>
            </a:pPr>
            <a:endParaRPr lang="en-GB" sz="2400" dirty="0">
              <a:latin typeface="Candara" panose="020E0502030303020204" pitchFamily="34" charset="0"/>
            </a:endParaRPr>
          </a:p>
          <a:p>
            <a:pPr>
              <a:buNone/>
            </a:pPr>
            <a:r>
              <a:rPr lang="en-GB" sz="2400" b="1" dirty="0">
                <a:latin typeface="Candara" panose="020E0502030303020204" pitchFamily="34" charset="0"/>
              </a:rPr>
              <a:t>Why it’s strong:</a:t>
            </a:r>
          </a:p>
          <a:p>
            <a:pPr>
              <a:buNone/>
            </a:pPr>
            <a:endParaRPr lang="en-GB" sz="2400" dirty="0">
              <a:latin typeface="Candara" panose="020E0502030303020204" pitchFamily="34" charset="0"/>
            </a:endParaRPr>
          </a:p>
          <a:p>
            <a:pPr>
              <a:buFont typeface="Arial" panose="020B0604020202020204" pitchFamily="34" charset="0"/>
              <a:buChar char="•"/>
            </a:pPr>
            <a:r>
              <a:rPr lang="en-GB" sz="2400" b="1" dirty="0">
                <a:latin typeface="Candara" panose="020E0502030303020204" pitchFamily="34" charset="0"/>
              </a:rPr>
              <a:t>Creates atmosphere:</a:t>
            </a:r>
            <a:r>
              <a:rPr lang="en-GB" sz="2400" dirty="0">
                <a:latin typeface="Candara" panose="020E0502030303020204" pitchFamily="34" charset="0"/>
              </a:rPr>
              <a:t> The weather, sound, and movement build tension and mood.</a:t>
            </a:r>
          </a:p>
          <a:p>
            <a:pPr>
              <a:buFont typeface="Arial" panose="020B0604020202020204" pitchFamily="34" charset="0"/>
              <a:buChar char="•"/>
            </a:pPr>
            <a:r>
              <a:rPr lang="en-GB" sz="2400" b="1" dirty="0">
                <a:latin typeface="Candara" panose="020E0502030303020204" pitchFamily="34" charset="0"/>
              </a:rPr>
              <a:t>Immediate setting:</a:t>
            </a:r>
            <a:r>
              <a:rPr lang="en-GB" sz="2400" dirty="0">
                <a:latin typeface="Candara" panose="020E0502030303020204" pitchFamily="34" charset="0"/>
              </a:rPr>
              <a:t> We know where we are and can visualise the scene clearly.</a:t>
            </a:r>
          </a:p>
          <a:p>
            <a:pPr>
              <a:buFont typeface="Arial" panose="020B0604020202020204" pitchFamily="34" charset="0"/>
              <a:buChar char="•"/>
            </a:pPr>
            <a:r>
              <a:rPr lang="en-GB" sz="2400" b="1" dirty="0">
                <a:latin typeface="Candara" panose="020E0502030303020204" pitchFamily="34" charset="0"/>
              </a:rPr>
              <a:t>Emotional connection:</a:t>
            </a:r>
            <a:r>
              <a:rPr lang="en-GB" sz="2400" dirty="0">
                <a:latin typeface="Candara" panose="020E0502030303020204" pitchFamily="34" charset="0"/>
              </a:rPr>
              <a:t> The narrator’s nervousness adds intrigue.</a:t>
            </a:r>
          </a:p>
          <a:p>
            <a:pPr>
              <a:buFont typeface="Arial" panose="020B0604020202020204" pitchFamily="34" charset="0"/>
              <a:buChar char="•"/>
            </a:pPr>
            <a:r>
              <a:rPr lang="en-GB" sz="2400" b="1" dirty="0">
                <a:latin typeface="Candara" panose="020E0502030303020204" pitchFamily="34" charset="0"/>
              </a:rPr>
              <a:t>Sense of purpose:</a:t>
            </a:r>
            <a:r>
              <a:rPr lang="en-GB" sz="2400" dirty="0">
                <a:latin typeface="Candara" panose="020E0502030303020204" pitchFamily="34" charset="0"/>
              </a:rPr>
              <a:t> “The answer I’d spent a year chasing” hints at mystery and</a:t>
            </a:r>
          </a:p>
        </p:txBody>
      </p:sp>
    </p:spTree>
    <p:extLst>
      <p:ext uri="{BB962C8B-B14F-4D97-AF65-F5344CB8AC3E}">
        <p14:creationId xmlns:p14="http://schemas.microsoft.com/office/powerpoint/2010/main" val="15893025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150A0A-3A24-C3F2-8FEE-C2C9BC8FC999}"/>
              </a:ext>
            </a:extLst>
          </p:cNvPr>
          <p:cNvSpPr txBox="1"/>
          <p:nvPr/>
        </p:nvSpPr>
        <p:spPr>
          <a:xfrm>
            <a:off x="191937" y="138499"/>
            <a:ext cx="3241376" cy="6186309"/>
          </a:xfrm>
          <a:prstGeom prst="rect">
            <a:avLst/>
          </a:prstGeom>
          <a:noFill/>
          <a:ln w="28575">
            <a:solidFill>
              <a:schemeClr val="tx1"/>
            </a:solidFill>
          </a:ln>
        </p:spPr>
        <p:txBody>
          <a:bodyPr wrap="square">
            <a:spAutoFit/>
          </a:bodyPr>
          <a:lstStyle/>
          <a:p>
            <a:pPr>
              <a:buNone/>
            </a:pPr>
            <a:r>
              <a:rPr lang="en-GB" b="1" dirty="0"/>
              <a:t>Paragraph 1 – Setting the Scene</a:t>
            </a:r>
          </a:p>
          <a:p>
            <a:pPr>
              <a:buNone/>
            </a:pPr>
            <a:r>
              <a:rPr lang="en-GB" b="1" dirty="0"/>
              <a:t>Purpose:</a:t>
            </a:r>
            <a:r>
              <a:rPr lang="en-GB" dirty="0"/>
              <a:t> Introduce the setting, atmosphere, and character’s situation.</a:t>
            </a:r>
          </a:p>
          <a:p>
            <a:pPr>
              <a:buNone/>
            </a:pPr>
            <a:r>
              <a:rPr lang="en-GB" b="1" dirty="0"/>
              <a:t>What to include:</a:t>
            </a:r>
            <a:endParaRPr lang="en-GB" dirty="0"/>
          </a:p>
          <a:p>
            <a:pPr>
              <a:buFont typeface="Arial" panose="020B0604020202020204" pitchFamily="34" charset="0"/>
              <a:buChar char="•"/>
            </a:pPr>
            <a:r>
              <a:rPr lang="en-GB" dirty="0"/>
              <a:t>Where and when the journey begins</a:t>
            </a:r>
          </a:p>
          <a:p>
            <a:pPr>
              <a:buFont typeface="Arial" panose="020B0604020202020204" pitchFamily="34" charset="0"/>
              <a:buChar char="•"/>
            </a:pPr>
            <a:r>
              <a:rPr lang="en-GB" dirty="0"/>
              <a:t>Sensory description (what can be seen, heard, felt)</a:t>
            </a:r>
          </a:p>
          <a:p>
            <a:pPr>
              <a:buFont typeface="Arial" panose="020B0604020202020204" pitchFamily="34" charset="0"/>
              <a:buChar char="•"/>
            </a:pPr>
            <a:r>
              <a:rPr lang="en-GB" dirty="0"/>
              <a:t>The mood or tone (e.g. tense, hopeful, nervous)</a:t>
            </a:r>
          </a:p>
          <a:p>
            <a:pPr>
              <a:buNone/>
            </a:pPr>
            <a:r>
              <a:rPr lang="en-GB" b="1" dirty="0"/>
              <a:t>Sentence openers:</a:t>
            </a:r>
            <a:endParaRPr lang="en-GB" dirty="0"/>
          </a:p>
          <a:p>
            <a:pPr>
              <a:buFont typeface="Arial" panose="020B0604020202020204" pitchFamily="34" charset="0"/>
              <a:buChar char="•"/>
            </a:pPr>
            <a:r>
              <a:rPr lang="en-GB" i="1" dirty="0"/>
              <a:t>The morning air hung thick with…</a:t>
            </a:r>
            <a:endParaRPr lang="en-GB" dirty="0"/>
          </a:p>
          <a:p>
            <a:pPr>
              <a:buFont typeface="Arial" panose="020B0604020202020204" pitchFamily="34" charset="0"/>
              <a:buChar char="•"/>
            </a:pPr>
            <a:r>
              <a:rPr lang="en-GB" i="1" dirty="0"/>
              <a:t>As I stepped onto the platform/road/path, I felt…</a:t>
            </a:r>
            <a:endParaRPr lang="en-GB" dirty="0"/>
          </a:p>
          <a:p>
            <a:pPr>
              <a:buFont typeface="Arial" panose="020B0604020202020204" pitchFamily="34" charset="0"/>
              <a:buChar char="•"/>
            </a:pPr>
            <a:r>
              <a:rPr lang="en-GB" i="1" dirty="0"/>
              <a:t>Around me, the world seemed to hold its breath.</a:t>
            </a:r>
            <a:endParaRPr lang="en-GB" dirty="0"/>
          </a:p>
          <a:p>
            <a:pPr>
              <a:buFont typeface="Arial" panose="020B0604020202020204" pitchFamily="34" charset="0"/>
              <a:buChar char="•"/>
            </a:pPr>
            <a:r>
              <a:rPr lang="en-GB" i="1" dirty="0"/>
              <a:t>The engine coughed once before roaring to life.</a:t>
            </a:r>
            <a:endParaRPr lang="en-GB" dirty="0"/>
          </a:p>
          <a:p>
            <a:pPr>
              <a:buFont typeface="Arial" panose="020B0604020202020204" pitchFamily="34" charset="0"/>
              <a:buChar char="•"/>
            </a:pPr>
            <a:r>
              <a:rPr lang="en-GB" i="1" dirty="0"/>
              <a:t>It was supposed to be an ordinary journey, but…</a:t>
            </a:r>
            <a:endParaRPr lang="en-GB" dirty="0"/>
          </a:p>
        </p:txBody>
      </p:sp>
      <p:sp>
        <p:nvSpPr>
          <p:cNvPr id="7" name="TextBox 6">
            <a:extLst>
              <a:ext uri="{FF2B5EF4-FFF2-40B4-BE49-F238E27FC236}">
                <a16:creationId xmlns:a16="http://schemas.microsoft.com/office/drawing/2014/main" id="{C9DCF8B6-9965-31E9-C5DF-E400B6BA418C}"/>
              </a:ext>
            </a:extLst>
          </p:cNvPr>
          <p:cNvSpPr txBox="1"/>
          <p:nvPr/>
        </p:nvSpPr>
        <p:spPr>
          <a:xfrm>
            <a:off x="3797779" y="147125"/>
            <a:ext cx="3758961" cy="6463308"/>
          </a:xfrm>
          <a:prstGeom prst="rect">
            <a:avLst/>
          </a:prstGeom>
          <a:noFill/>
          <a:ln w="28575">
            <a:solidFill>
              <a:schemeClr val="tx1"/>
            </a:solidFill>
          </a:ln>
        </p:spPr>
        <p:txBody>
          <a:bodyPr wrap="square">
            <a:spAutoFit/>
          </a:bodyPr>
          <a:lstStyle/>
          <a:p>
            <a:pPr>
              <a:buNone/>
            </a:pPr>
            <a:r>
              <a:rPr lang="en-GB" b="1" dirty="0"/>
              <a:t>Paragraph 2 – The Traveller’s Thoughts and Feelings</a:t>
            </a:r>
          </a:p>
          <a:p>
            <a:pPr>
              <a:buNone/>
            </a:pPr>
            <a:r>
              <a:rPr lang="en-GB" b="1" dirty="0"/>
              <a:t>Purpose:</a:t>
            </a:r>
            <a:r>
              <a:rPr lang="en-GB" dirty="0"/>
              <a:t> Reveal more about the main character and their emotions or motivation.</a:t>
            </a:r>
          </a:p>
          <a:p>
            <a:pPr>
              <a:buNone/>
            </a:pPr>
            <a:r>
              <a:rPr lang="en-GB" b="1" dirty="0"/>
              <a:t>What to include:</a:t>
            </a:r>
            <a:endParaRPr lang="en-GB" dirty="0"/>
          </a:p>
          <a:p>
            <a:pPr>
              <a:buFont typeface="Arial" panose="020B0604020202020204" pitchFamily="34" charset="0"/>
              <a:buChar char="•"/>
            </a:pPr>
            <a:r>
              <a:rPr lang="en-GB" dirty="0"/>
              <a:t>Why they are making the journey</a:t>
            </a:r>
          </a:p>
          <a:p>
            <a:pPr>
              <a:buFont typeface="Arial" panose="020B0604020202020204" pitchFamily="34" charset="0"/>
              <a:buChar char="•"/>
            </a:pPr>
            <a:r>
              <a:rPr lang="en-GB" dirty="0"/>
              <a:t>How they feel about it (fear, excitement, regret, determination)</a:t>
            </a:r>
          </a:p>
          <a:p>
            <a:pPr>
              <a:buFont typeface="Arial" panose="020B0604020202020204" pitchFamily="34" charset="0"/>
              <a:buChar char="•"/>
            </a:pPr>
            <a:r>
              <a:rPr lang="en-GB" dirty="0"/>
              <a:t>A small memory, thought, or hint about what lies ahead</a:t>
            </a:r>
          </a:p>
          <a:p>
            <a:pPr>
              <a:buNone/>
            </a:pPr>
            <a:r>
              <a:rPr lang="en-GB" b="1" dirty="0"/>
              <a:t>Sentence openers:</a:t>
            </a:r>
            <a:endParaRPr lang="en-GB" dirty="0"/>
          </a:p>
          <a:p>
            <a:pPr>
              <a:buFont typeface="Arial" panose="020B0604020202020204" pitchFamily="34" charset="0"/>
              <a:buChar char="•"/>
            </a:pPr>
            <a:r>
              <a:rPr lang="en-GB" i="1" dirty="0"/>
              <a:t>I kept telling myself this was the right choice, but…</a:t>
            </a:r>
            <a:endParaRPr lang="en-GB" dirty="0"/>
          </a:p>
          <a:p>
            <a:pPr>
              <a:buFont typeface="Arial" panose="020B0604020202020204" pitchFamily="34" charset="0"/>
              <a:buChar char="•"/>
            </a:pPr>
            <a:r>
              <a:rPr lang="en-GB" i="1" dirty="0"/>
              <a:t>Every mile that passed pulled me further from…</a:t>
            </a:r>
            <a:endParaRPr lang="en-GB" dirty="0"/>
          </a:p>
          <a:p>
            <a:pPr>
              <a:buFont typeface="Arial" panose="020B0604020202020204" pitchFamily="34" charset="0"/>
              <a:buChar char="•"/>
            </a:pPr>
            <a:r>
              <a:rPr lang="en-GB" i="1" dirty="0"/>
              <a:t>My hands trembled as I checked my bag again.</a:t>
            </a:r>
            <a:endParaRPr lang="en-GB" dirty="0"/>
          </a:p>
          <a:p>
            <a:pPr>
              <a:buFont typeface="Arial" panose="020B0604020202020204" pitchFamily="34" charset="0"/>
              <a:buChar char="•"/>
            </a:pPr>
            <a:r>
              <a:rPr lang="en-GB" i="1" dirty="0"/>
              <a:t>People said I was foolish to try, yet something inside me refused to stay.</a:t>
            </a:r>
            <a:endParaRPr lang="en-GB" dirty="0"/>
          </a:p>
          <a:p>
            <a:pPr>
              <a:buFont typeface="Arial" panose="020B0604020202020204" pitchFamily="34" charset="0"/>
              <a:buChar char="•"/>
            </a:pPr>
            <a:r>
              <a:rPr lang="en-GB" i="1" dirty="0"/>
              <a:t>I couldn’t shake the feeling that something was waiting for me at the end.</a:t>
            </a:r>
            <a:endParaRPr lang="en-GB" dirty="0"/>
          </a:p>
        </p:txBody>
      </p:sp>
      <p:sp>
        <p:nvSpPr>
          <p:cNvPr id="9" name="TextBox 8">
            <a:extLst>
              <a:ext uri="{FF2B5EF4-FFF2-40B4-BE49-F238E27FC236}">
                <a16:creationId xmlns:a16="http://schemas.microsoft.com/office/drawing/2014/main" id="{D0CB8D4B-AC80-45FC-F9DD-E52ABFF72F41}"/>
              </a:ext>
            </a:extLst>
          </p:cNvPr>
          <p:cNvSpPr txBox="1"/>
          <p:nvPr/>
        </p:nvSpPr>
        <p:spPr>
          <a:xfrm>
            <a:off x="8065697" y="152199"/>
            <a:ext cx="3672696" cy="6740307"/>
          </a:xfrm>
          <a:prstGeom prst="rect">
            <a:avLst/>
          </a:prstGeom>
          <a:noFill/>
          <a:ln w="28575">
            <a:solidFill>
              <a:schemeClr val="tx1"/>
            </a:solidFill>
          </a:ln>
        </p:spPr>
        <p:txBody>
          <a:bodyPr wrap="square">
            <a:spAutoFit/>
          </a:bodyPr>
          <a:lstStyle/>
          <a:p>
            <a:pPr>
              <a:buNone/>
            </a:pPr>
            <a:r>
              <a:rPr lang="en-GB" b="1" dirty="0"/>
              <a:t>Paragraph 3 – Building Tension or Action</a:t>
            </a:r>
          </a:p>
          <a:p>
            <a:pPr>
              <a:buNone/>
            </a:pPr>
            <a:r>
              <a:rPr lang="en-GB" b="1" dirty="0"/>
              <a:t>Purpose:</a:t>
            </a:r>
            <a:r>
              <a:rPr lang="en-GB" dirty="0"/>
              <a:t> Introduce a change, challenge, or moment that hooks the reader.</a:t>
            </a:r>
          </a:p>
          <a:p>
            <a:pPr>
              <a:buNone/>
            </a:pPr>
            <a:r>
              <a:rPr lang="en-GB" b="1" dirty="0"/>
              <a:t>What to include:</a:t>
            </a:r>
            <a:endParaRPr lang="en-GB" dirty="0"/>
          </a:p>
          <a:p>
            <a:pPr>
              <a:buFont typeface="Arial" panose="020B0604020202020204" pitchFamily="34" charset="0"/>
              <a:buChar char="•"/>
            </a:pPr>
            <a:r>
              <a:rPr lang="en-GB" dirty="0"/>
              <a:t>Something unexpected happens (weather turns, a strange noise, a problem)</a:t>
            </a:r>
          </a:p>
          <a:p>
            <a:pPr>
              <a:buFont typeface="Arial" panose="020B0604020202020204" pitchFamily="34" charset="0"/>
              <a:buChar char="•"/>
            </a:pPr>
            <a:r>
              <a:rPr lang="en-GB" dirty="0"/>
              <a:t>Character reaction — how do they respond?</a:t>
            </a:r>
          </a:p>
          <a:p>
            <a:pPr>
              <a:buFont typeface="Arial" panose="020B0604020202020204" pitchFamily="34" charset="0"/>
              <a:buChar char="•"/>
            </a:pPr>
            <a:r>
              <a:rPr lang="en-GB" dirty="0"/>
              <a:t>Use sensory language and short sentences for pace.</a:t>
            </a:r>
          </a:p>
          <a:p>
            <a:pPr>
              <a:buNone/>
            </a:pPr>
            <a:r>
              <a:rPr lang="en-GB" b="1" dirty="0"/>
              <a:t>Sentence openers:</a:t>
            </a:r>
            <a:endParaRPr lang="en-GB" dirty="0"/>
          </a:p>
          <a:p>
            <a:pPr>
              <a:buFont typeface="Arial" panose="020B0604020202020204" pitchFamily="34" charset="0"/>
              <a:buChar char="•"/>
            </a:pPr>
            <a:r>
              <a:rPr lang="en-GB" i="1" dirty="0"/>
              <a:t>The road ahead suddenly vanished into fog.</a:t>
            </a:r>
            <a:endParaRPr lang="en-GB" dirty="0"/>
          </a:p>
          <a:p>
            <a:pPr>
              <a:buFont typeface="Arial" panose="020B0604020202020204" pitchFamily="34" charset="0"/>
              <a:buChar char="•"/>
            </a:pPr>
            <a:r>
              <a:rPr lang="en-GB" i="1" dirty="0"/>
              <a:t>Then I heard it — a sound that didn’t belong.</a:t>
            </a:r>
            <a:endParaRPr lang="en-GB" dirty="0"/>
          </a:p>
          <a:p>
            <a:pPr>
              <a:buFont typeface="Arial" panose="020B0604020202020204" pitchFamily="34" charset="0"/>
              <a:buChar char="•"/>
            </a:pPr>
            <a:r>
              <a:rPr lang="en-GB" i="1" dirty="0"/>
              <a:t>A flash of light cut through the darkness.</a:t>
            </a:r>
            <a:endParaRPr lang="en-GB" dirty="0"/>
          </a:p>
          <a:p>
            <a:pPr>
              <a:buFont typeface="Arial" panose="020B0604020202020204" pitchFamily="34" charset="0"/>
              <a:buChar char="•"/>
            </a:pPr>
            <a:r>
              <a:rPr lang="en-GB" i="1" dirty="0"/>
              <a:t>My heartbeat quickened as I realised…</a:t>
            </a:r>
            <a:endParaRPr lang="en-GB" dirty="0"/>
          </a:p>
          <a:p>
            <a:pPr>
              <a:buFont typeface="Arial" panose="020B0604020202020204" pitchFamily="34" charset="0"/>
              <a:buChar char="•"/>
            </a:pPr>
            <a:r>
              <a:rPr lang="en-GB" i="1" dirty="0"/>
              <a:t>That was the moment I knew this journey would change everything.</a:t>
            </a:r>
            <a:endParaRPr lang="en-GB" dirty="0"/>
          </a:p>
        </p:txBody>
      </p:sp>
    </p:spTree>
    <p:extLst>
      <p:ext uri="{BB962C8B-B14F-4D97-AF65-F5344CB8AC3E}">
        <p14:creationId xmlns:p14="http://schemas.microsoft.com/office/powerpoint/2010/main" val="31259137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269EEB-729B-D435-5E5E-CCFDEABE678D}"/>
              </a:ext>
            </a:extLst>
          </p:cNvPr>
          <p:cNvSpPr txBox="1"/>
          <p:nvPr/>
        </p:nvSpPr>
        <p:spPr>
          <a:xfrm>
            <a:off x="232914" y="212648"/>
            <a:ext cx="9765102" cy="1754326"/>
          </a:xfrm>
          <a:prstGeom prst="rect">
            <a:avLst/>
          </a:prstGeom>
          <a:noFill/>
        </p:spPr>
        <p:txBody>
          <a:bodyPr wrap="square">
            <a:spAutoFit/>
          </a:bodyPr>
          <a:lstStyle/>
          <a:p>
            <a:pPr>
              <a:buNone/>
            </a:pPr>
            <a:r>
              <a:rPr lang="en-GB" b="1" i="1" dirty="0">
                <a:latin typeface="Candara" panose="020E0502030303020204" pitchFamily="34" charset="0"/>
              </a:rPr>
              <a:t>The wipers screeched back and forth, barely keeping the view clear as the road narrowed to a thread between cliffs and clouds. I clutched my bag tighter, feeling the worn leather dig into my palm. Inside was the photograph—the only clue I had left. The driver muttered something in a language I didn’t understand, his eyes flicking nervously to the rearview mirror. For a moment, I thought I saw a shadow move in the fog behind us. Then, the bus lurched forward, and the mountain swallowed everything else.</a:t>
            </a:r>
          </a:p>
        </p:txBody>
      </p:sp>
      <p:pic>
        <p:nvPicPr>
          <p:cNvPr id="2050" name="Picture 2">
            <a:extLst>
              <a:ext uri="{FF2B5EF4-FFF2-40B4-BE49-F238E27FC236}">
                <a16:creationId xmlns:a16="http://schemas.microsoft.com/office/drawing/2014/main" id="{83EB5561-7075-6584-B6A9-85A02F347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849" y="212648"/>
            <a:ext cx="1914565" cy="19145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B9371B-1539-CF48-3775-8B2D367957B5}"/>
              </a:ext>
            </a:extLst>
          </p:cNvPr>
          <p:cNvSpPr txBox="1"/>
          <p:nvPr/>
        </p:nvSpPr>
        <p:spPr>
          <a:xfrm>
            <a:off x="96330" y="2455559"/>
            <a:ext cx="11773618" cy="2369880"/>
          </a:xfrm>
          <a:prstGeom prst="rect">
            <a:avLst/>
          </a:prstGeom>
          <a:noFill/>
        </p:spPr>
        <p:txBody>
          <a:bodyPr wrap="square">
            <a:spAutoFit/>
          </a:bodyPr>
          <a:lstStyle/>
          <a:p>
            <a:pPr>
              <a:buNone/>
            </a:pPr>
            <a:r>
              <a:rPr lang="en-GB" b="1" dirty="0"/>
              <a:t>Why it’s strong:</a:t>
            </a:r>
          </a:p>
          <a:p>
            <a:pPr>
              <a:buNone/>
            </a:pPr>
            <a:endParaRPr lang="en-GB" b="1" dirty="0"/>
          </a:p>
          <a:p>
            <a:pPr marL="285750" indent="-285750">
              <a:buFont typeface="Wingdings" panose="05000000000000000000" pitchFamily="2" charset="2"/>
              <a:buChar char="q"/>
            </a:pPr>
            <a:r>
              <a:rPr lang="en-GB" sz="1600" dirty="0"/>
              <a:t>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    </a:t>
            </a:r>
          </a:p>
        </p:txBody>
      </p:sp>
    </p:spTree>
    <p:extLst>
      <p:ext uri="{BB962C8B-B14F-4D97-AF65-F5344CB8AC3E}">
        <p14:creationId xmlns:p14="http://schemas.microsoft.com/office/powerpoint/2010/main" val="178944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B33914-A2C3-4B91-A207-B89676C0D2D9}"/>
              </a:ext>
            </a:extLst>
          </p:cNvPr>
          <p:cNvSpPr txBox="1"/>
          <p:nvPr/>
        </p:nvSpPr>
        <p:spPr>
          <a:xfrm>
            <a:off x="4134678" y="1859340"/>
            <a:ext cx="4227444" cy="1569660"/>
          </a:xfrm>
          <a:prstGeom prst="rect">
            <a:avLst/>
          </a:prstGeom>
          <a:noFill/>
        </p:spPr>
        <p:txBody>
          <a:bodyPr wrap="square" rtlCol="0">
            <a:spAutoFit/>
          </a:bodyPr>
          <a:lstStyle/>
          <a:p>
            <a:r>
              <a:rPr lang="en-US" sz="9600" b="1" dirty="0"/>
              <a:t>Context</a:t>
            </a:r>
            <a:endParaRPr lang="en-GB" sz="9600" b="1" dirty="0"/>
          </a:p>
        </p:txBody>
      </p:sp>
    </p:spTree>
    <p:extLst>
      <p:ext uri="{BB962C8B-B14F-4D97-AF65-F5344CB8AC3E}">
        <p14:creationId xmlns:p14="http://schemas.microsoft.com/office/powerpoint/2010/main" val="26361427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2C06F-A10C-839E-12C6-04A887A9B6B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02117B2-97F4-0486-6475-6DAD8CA882A9}"/>
              </a:ext>
            </a:extLst>
          </p:cNvPr>
          <p:cNvSpPr txBox="1"/>
          <p:nvPr/>
        </p:nvSpPr>
        <p:spPr>
          <a:xfrm>
            <a:off x="232914" y="212648"/>
            <a:ext cx="9765102" cy="1754326"/>
          </a:xfrm>
          <a:prstGeom prst="rect">
            <a:avLst/>
          </a:prstGeom>
          <a:noFill/>
        </p:spPr>
        <p:txBody>
          <a:bodyPr wrap="square">
            <a:spAutoFit/>
          </a:bodyPr>
          <a:lstStyle/>
          <a:p>
            <a:pPr>
              <a:buNone/>
            </a:pPr>
            <a:r>
              <a:rPr lang="en-GB" b="1" i="1" dirty="0">
                <a:latin typeface="Candara" panose="020E0502030303020204" pitchFamily="34" charset="0"/>
              </a:rPr>
              <a:t>The wipers screeched back and forth, barely keeping the view clear as the road narrowed to a thread between cliffs and clouds. I clutched my bag tighter, feeling the worn leather dig into my palm. Inside was the photograph—the only clue I had left. The driver muttered something in a language I didn’t understand, his eyes flicking nervously to the rearview mirror. For a moment, I thought I saw a shadow move in the fog behind us. Then, the bus lurched forward, and the mountain swallowed everything else.</a:t>
            </a:r>
          </a:p>
        </p:txBody>
      </p:sp>
      <p:pic>
        <p:nvPicPr>
          <p:cNvPr id="2050" name="Picture 2">
            <a:extLst>
              <a:ext uri="{FF2B5EF4-FFF2-40B4-BE49-F238E27FC236}">
                <a16:creationId xmlns:a16="http://schemas.microsoft.com/office/drawing/2014/main" id="{377680C3-5297-EB68-5E19-9E7F82EE9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849" y="212648"/>
            <a:ext cx="1914565" cy="19145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866C6BF-83A9-8373-3815-3D133FFE138F}"/>
              </a:ext>
            </a:extLst>
          </p:cNvPr>
          <p:cNvSpPr txBox="1"/>
          <p:nvPr/>
        </p:nvSpPr>
        <p:spPr>
          <a:xfrm>
            <a:off x="96330" y="2455559"/>
            <a:ext cx="11773618" cy="4031873"/>
          </a:xfrm>
          <a:prstGeom prst="rect">
            <a:avLst/>
          </a:prstGeom>
          <a:noFill/>
        </p:spPr>
        <p:txBody>
          <a:bodyPr wrap="square">
            <a:spAutoFit/>
          </a:bodyPr>
          <a:lstStyle/>
          <a:p>
            <a:pPr>
              <a:buNone/>
            </a:pPr>
            <a:r>
              <a:rPr lang="en-GB" sz="1600" b="1" dirty="0"/>
              <a:t>1. Strong sensory detail</a:t>
            </a:r>
            <a:endParaRPr lang="en-GB" sz="1600" dirty="0"/>
          </a:p>
          <a:p>
            <a:pPr>
              <a:buFont typeface="Arial" panose="020B0604020202020204" pitchFamily="34" charset="0"/>
              <a:buChar char="•"/>
            </a:pPr>
            <a:r>
              <a:rPr lang="en-GB" sz="1600" dirty="0"/>
              <a:t>The description appeals to sight (“fog,” “narrowed to a thread between cliffs and clouds”), sound (“wipers screeched”), and touch (“worn leather dig into my palm”), helping readers vividly imagine the scene.</a:t>
            </a:r>
          </a:p>
          <a:p>
            <a:pPr>
              <a:buNone/>
            </a:pPr>
            <a:r>
              <a:rPr lang="en-GB" sz="1600" b="1" dirty="0"/>
              <a:t>2. Builds tension and atmosphere</a:t>
            </a:r>
            <a:endParaRPr lang="en-GB" sz="1600" dirty="0"/>
          </a:p>
          <a:p>
            <a:pPr>
              <a:buFont typeface="Arial" panose="020B0604020202020204" pitchFamily="34" charset="0"/>
              <a:buChar char="•"/>
            </a:pPr>
            <a:r>
              <a:rPr lang="en-GB" sz="1600" dirty="0"/>
              <a:t>The combination of the storm, the narrow road, and the shadow in the fog creates suspense and unease, drawing readers in.</a:t>
            </a:r>
          </a:p>
          <a:p>
            <a:pPr>
              <a:buNone/>
            </a:pPr>
            <a:r>
              <a:rPr lang="en-GB" sz="1600" b="1" dirty="0"/>
              <a:t>3. Effective pacing</a:t>
            </a:r>
            <a:endParaRPr lang="en-GB" sz="1600" dirty="0"/>
          </a:p>
          <a:p>
            <a:pPr>
              <a:buFont typeface="Arial" panose="020B0604020202020204" pitchFamily="34" charset="0"/>
              <a:buChar char="•"/>
            </a:pPr>
            <a:r>
              <a:rPr lang="en-GB" sz="1600" dirty="0"/>
              <a:t>Short sentences like </a:t>
            </a:r>
            <a:r>
              <a:rPr lang="en-GB" sz="1600" i="1" dirty="0"/>
              <a:t>“I clutched my bag tighter.”</a:t>
            </a:r>
            <a:r>
              <a:rPr lang="en-GB" sz="1600" dirty="0"/>
              <a:t> and </a:t>
            </a:r>
            <a:r>
              <a:rPr lang="en-GB" sz="1600" i="1" dirty="0"/>
              <a:t>“Then, the bus lurched forward.”</a:t>
            </a:r>
            <a:r>
              <a:rPr lang="en-GB" sz="1600" dirty="0"/>
              <a:t> quicken the rhythm, matching the nervous energy of the moment.</a:t>
            </a:r>
          </a:p>
          <a:p>
            <a:pPr>
              <a:buNone/>
            </a:pPr>
            <a:r>
              <a:rPr lang="en-GB" sz="1600" b="1" dirty="0"/>
              <a:t>4. Emotional connection</a:t>
            </a:r>
            <a:endParaRPr lang="en-GB" sz="1600" dirty="0"/>
          </a:p>
          <a:p>
            <a:pPr>
              <a:buFont typeface="Arial" panose="020B0604020202020204" pitchFamily="34" charset="0"/>
              <a:buChar char="•"/>
            </a:pPr>
            <a:r>
              <a:rPr lang="en-GB" sz="1600" dirty="0"/>
              <a:t>The narrator’s anxiety (“clutched my bag tighter,” “the only clue I had left”) makes readers care about their journey and what’s at stake.</a:t>
            </a:r>
          </a:p>
          <a:p>
            <a:pPr>
              <a:buNone/>
            </a:pPr>
            <a:r>
              <a:rPr lang="en-GB" sz="1600" b="1" dirty="0"/>
              <a:t>5. Clear narrative purpose</a:t>
            </a:r>
            <a:endParaRPr lang="en-GB" sz="1600" dirty="0"/>
          </a:p>
          <a:p>
            <a:pPr>
              <a:buFont typeface="Arial" panose="020B0604020202020204" pitchFamily="34" charset="0"/>
              <a:buChar char="•"/>
            </a:pPr>
            <a:r>
              <a:rPr lang="en-GB" sz="1600" dirty="0"/>
              <a:t>The reference to “the photograph” and “the only clue” pushes the story forward, hinting at a mystery or quest without revealing too much.</a:t>
            </a:r>
          </a:p>
          <a:p>
            <a:pPr>
              <a:buNone/>
            </a:pPr>
            <a:r>
              <a:rPr lang="en-GB" sz="1600" b="1" dirty="0"/>
              <a:t>6. Subtle foreshadowing</a:t>
            </a:r>
            <a:endParaRPr lang="en-GB" sz="1600" dirty="0"/>
          </a:p>
          <a:p>
            <a:pPr>
              <a:buFont typeface="Arial" panose="020B0604020202020204" pitchFamily="34" charset="0"/>
              <a:buChar char="•"/>
            </a:pPr>
            <a:r>
              <a:rPr lang="en-GB" sz="1600" dirty="0"/>
              <a:t>The “shadow in the fog” and “nervous driver” suggest future danger or revelation, maintaining reader interest.</a:t>
            </a:r>
          </a:p>
          <a:p>
            <a:pPr>
              <a:buNone/>
            </a:pPr>
            <a:r>
              <a:rPr lang="en-GB" sz="1600" b="1" dirty="0"/>
              <a:t>7. Consistent tone and style</a:t>
            </a:r>
            <a:endParaRPr lang="en-GB" sz="1600" dirty="0"/>
          </a:p>
          <a:p>
            <a:pPr>
              <a:buFont typeface="Arial" panose="020B0604020202020204" pitchFamily="34" charset="0"/>
              <a:buChar char="•"/>
            </a:pPr>
            <a:r>
              <a:rPr lang="en-GB" sz="1600" dirty="0"/>
              <a:t>The writing maintains a tense, cinematic tone that fits the title </a:t>
            </a:r>
            <a:r>
              <a:rPr lang="en-GB" sz="1600" i="1" dirty="0"/>
              <a:t>The Journey</a:t>
            </a:r>
            <a:r>
              <a:rPr lang="en-GB" sz="1600" dirty="0"/>
              <a:t>, keeping mood and imagery consistent throughout.</a:t>
            </a:r>
          </a:p>
        </p:txBody>
      </p:sp>
    </p:spTree>
    <p:extLst>
      <p:ext uri="{BB962C8B-B14F-4D97-AF65-F5344CB8AC3E}">
        <p14:creationId xmlns:p14="http://schemas.microsoft.com/office/powerpoint/2010/main" val="34289098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2AA45F-71D5-40A6-9E62-CB68966DFA4D}"/>
              </a:ext>
            </a:extLst>
          </p:cNvPr>
          <p:cNvSpPr txBox="1"/>
          <p:nvPr/>
        </p:nvSpPr>
        <p:spPr>
          <a:xfrm>
            <a:off x="795130" y="1614246"/>
            <a:ext cx="11224591" cy="2308324"/>
          </a:xfrm>
          <a:prstGeom prst="rect">
            <a:avLst/>
          </a:prstGeom>
          <a:noFill/>
        </p:spPr>
        <p:txBody>
          <a:bodyPr wrap="square">
            <a:spAutoFit/>
          </a:bodyPr>
          <a:lstStyle/>
          <a:p>
            <a:r>
              <a:rPr lang="en-US" dirty="0"/>
              <a:t>‘</a:t>
            </a:r>
            <a:r>
              <a:rPr lang="en-US" sz="2400" dirty="0">
                <a:highlight>
                  <a:srgbClr val="FFFF00"/>
                </a:highlight>
              </a:rPr>
              <a:t>All sport </a:t>
            </a:r>
            <a:r>
              <a:rPr lang="en-US" sz="2400" dirty="0"/>
              <a:t>should be </a:t>
            </a:r>
            <a:r>
              <a:rPr lang="en-US" sz="2400" dirty="0">
                <a:highlight>
                  <a:srgbClr val="FFFF00"/>
                </a:highlight>
              </a:rPr>
              <a:t>fun, fair and open to everyone</a:t>
            </a:r>
            <a:r>
              <a:rPr lang="en-US" sz="2400" dirty="0"/>
              <a:t>. These days, sport seems to be more about </a:t>
            </a:r>
            <a:r>
              <a:rPr lang="en-US" sz="2400" dirty="0">
                <a:highlight>
                  <a:srgbClr val="FFFF00"/>
                </a:highlight>
              </a:rPr>
              <a:t>money, corruption and winning at any cost</a:t>
            </a:r>
            <a:r>
              <a:rPr lang="en-US" sz="2400" dirty="0"/>
              <a:t>.’ Write an </a:t>
            </a:r>
            <a:r>
              <a:rPr lang="en-US" sz="2400" dirty="0">
                <a:highlight>
                  <a:srgbClr val="FF0000"/>
                </a:highlight>
              </a:rPr>
              <a:t>article for a newspaper </a:t>
            </a:r>
            <a:r>
              <a:rPr lang="en-US" sz="2400" dirty="0"/>
              <a:t>in which you explain your point of view on this statement. </a:t>
            </a:r>
          </a:p>
          <a:p>
            <a:endParaRPr lang="en-US" sz="2400" b="1" dirty="0"/>
          </a:p>
          <a:p>
            <a:r>
              <a:rPr lang="en-US" sz="2400" b="1" dirty="0"/>
              <a:t>					(24 marks for content and </a:t>
            </a:r>
            <a:r>
              <a:rPr lang="en-US" sz="2400" b="1" dirty="0" err="1"/>
              <a:t>organisation</a:t>
            </a:r>
            <a:r>
              <a:rPr lang="en-US" sz="2400" b="1" dirty="0"/>
              <a:t> 							16 marks for technical accuracy) [40 marks)</a:t>
            </a:r>
            <a:endParaRPr lang="en-GB" sz="2400" b="1" dirty="0"/>
          </a:p>
        </p:txBody>
      </p:sp>
      <p:cxnSp>
        <p:nvCxnSpPr>
          <p:cNvPr id="7" name="Straight Arrow Connector 6">
            <a:extLst>
              <a:ext uri="{FF2B5EF4-FFF2-40B4-BE49-F238E27FC236}">
                <a16:creationId xmlns:a16="http://schemas.microsoft.com/office/drawing/2014/main" id="{AB0A5AAD-BE08-466D-ADC3-4C01D01A5E34}"/>
              </a:ext>
            </a:extLst>
          </p:cNvPr>
          <p:cNvCxnSpPr/>
          <p:nvPr/>
        </p:nvCxnSpPr>
        <p:spPr>
          <a:xfrm flipH="1">
            <a:off x="1577009" y="2411896"/>
            <a:ext cx="2186608" cy="23986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7A2C89D-6EB5-449F-A804-D1F79E6CE706}"/>
              </a:ext>
            </a:extLst>
          </p:cNvPr>
          <p:cNvSpPr txBox="1"/>
          <p:nvPr/>
        </p:nvSpPr>
        <p:spPr>
          <a:xfrm>
            <a:off x="245165" y="4961858"/>
            <a:ext cx="4850295" cy="923330"/>
          </a:xfrm>
          <a:prstGeom prst="rect">
            <a:avLst/>
          </a:prstGeom>
          <a:noFill/>
          <a:ln w="57150">
            <a:solidFill>
              <a:schemeClr val="tx1"/>
            </a:solidFill>
          </a:ln>
        </p:spPr>
        <p:txBody>
          <a:bodyPr wrap="square" rtlCol="0">
            <a:spAutoFit/>
          </a:bodyPr>
          <a:lstStyle/>
          <a:p>
            <a:r>
              <a:rPr lang="en-US" b="1" dirty="0"/>
              <a:t>Here you are given ideas / points which you need to expand on and turn into paragraphs. USE THEM!</a:t>
            </a:r>
            <a:endParaRPr lang="en-GB" b="1" dirty="0"/>
          </a:p>
        </p:txBody>
      </p:sp>
      <p:cxnSp>
        <p:nvCxnSpPr>
          <p:cNvPr id="9" name="Straight Arrow Connector 8">
            <a:extLst>
              <a:ext uri="{FF2B5EF4-FFF2-40B4-BE49-F238E27FC236}">
                <a16:creationId xmlns:a16="http://schemas.microsoft.com/office/drawing/2014/main" id="{86EF40F4-0FC1-468C-9DE1-1CFA6B6CA9DA}"/>
              </a:ext>
            </a:extLst>
          </p:cNvPr>
          <p:cNvCxnSpPr>
            <a:cxnSpLocks/>
          </p:cNvCxnSpPr>
          <p:nvPr/>
        </p:nvCxnSpPr>
        <p:spPr>
          <a:xfrm flipH="1">
            <a:off x="9303026" y="2445026"/>
            <a:ext cx="642730" cy="23655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F25CAD3-FDFA-4A22-A09B-B768F08BD83E}"/>
              </a:ext>
            </a:extLst>
          </p:cNvPr>
          <p:cNvSpPr txBox="1"/>
          <p:nvPr/>
        </p:nvSpPr>
        <p:spPr>
          <a:xfrm>
            <a:off x="6692347" y="4920588"/>
            <a:ext cx="4850295" cy="923330"/>
          </a:xfrm>
          <a:prstGeom prst="rect">
            <a:avLst/>
          </a:prstGeom>
          <a:noFill/>
          <a:ln w="57150">
            <a:solidFill>
              <a:schemeClr val="tx1"/>
            </a:solidFill>
          </a:ln>
        </p:spPr>
        <p:txBody>
          <a:bodyPr wrap="square" rtlCol="0">
            <a:spAutoFit/>
          </a:bodyPr>
          <a:lstStyle/>
          <a:p>
            <a:r>
              <a:rPr lang="en-US" b="1" dirty="0"/>
              <a:t>Here you are given your form. As it is an article, the language should be formal and you should attempt to write a headline</a:t>
            </a:r>
            <a:endParaRPr lang="en-GB" b="1" dirty="0"/>
          </a:p>
        </p:txBody>
      </p:sp>
    </p:spTree>
    <p:extLst>
      <p:ext uri="{BB962C8B-B14F-4D97-AF65-F5344CB8AC3E}">
        <p14:creationId xmlns:p14="http://schemas.microsoft.com/office/powerpoint/2010/main" val="2806507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3D8F24B-BD70-4BE0-98F6-694257890EE0}"/>
              </a:ext>
            </a:extLst>
          </p:cNvPr>
          <p:cNvGraphicFramePr>
            <a:graphicFrameLocks noGrp="1"/>
          </p:cNvGraphicFramePr>
          <p:nvPr/>
        </p:nvGraphicFramePr>
        <p:xfrm>
          <a:off x="265043" y="2173357"/>
          <a:ext cx="11383618" cy="4059357"/>
        </p:xfrm>
        <a:graphic>
          <a:graphicData uri="http://schemas.openxmlformats.org/drawingml/2006/table">
            <a:tbl>
              <a:tblPr firstRow="1" bandRow="1">
                <a:tableStyleId>{5C22544A-7EE6-4342-B048-85BDC9FD1C3A}</a:tableStyleId>
              </a:tblPr>
              <a:tblGrid>
                <a:gridCol w="2338915">
                  <a:extLst>
                    <a:ext uri="{9D8B030D-6E8A-4147-A177-3AD203B41FA5}">
                      <a16:colId xmlns:a16="http://schemas.microsoft.com/office/drawing/2014/main" val="20000"/>
                    </a:ext>
                  </a:extLst>
                </a:gridCol>
                <a:gridCol w="9044703">
                  <a:extLst>
                    <a:ext uri="{9D8B030D-6E8A-4147-A177-3AD203B41FA5}">
                      <a16:colId xmlns:a16="http://schemas.microsoft.com/office/drawing/2014/main" val="20001"/>
                    </a:ext>
                  </a:extLst>
                </a:gridCol>
              </a:tblGrid>
              <a:tr h="519058">
                <a:tc>
                  <a:txBody>
                    <a:bodyPr/>
                    <a:lstStyle/>
                    <a:p>
                      <a:r>
                        <a:rPr lang="en-GB" sz="1600" dirty="0">
                          <a:latin typeface="Candara" panose="020E0502030303020204" pitchFamily="34" charset="0"/>
                        </a:rPr>
                        <a:t>Reason/point</a:t>
                      </a:r>
                    </a:p>
                  </a:txBody>
                  <a:tcPr marL="68580" marR="68580" marT="34290" marB="34290"/>
                </a:tc>
                <a:tc>
                  <a:txBody>
                    <a:bodyPr/>
                    <a:lstStyle/>
                    <a:p>
                      <a:r>
                        <a:rPr lang="en-GB" sz="1600" dirty="0">
                          <a:latin typeface="Candara" panose="020E0502030303020204" pitchFamily="34" charset="0"/>
                        </a:rPr>
                        <a:t>Explanation</a:t>
                      </a:r>
                      <a:r>
                        <a:rPr lang="en-GB" sz="1600" baseline="0" dirty="0">
                          <a:latin typeface="Candara" panose="020E0502030303020204" pitchFamily="34" charset="0"/>
                        </a:rPr>
                        <a:t> / supporting evidence</a:t>
                      </a:r>
                      <a:endParaRPr lang="en-GB" sz="1600" dirty="0">
                        <a:latin typeface="Candara" panose="020E0502030303020204" pitchFamily="34" charset="0"/>
                      </a:endParaRPr>
                    </a:p>
                  </a:txBody>
                  <a:tcPr marL="68580" marR="68580" marT="34290" marB="34290"/>
                </a:tc>
                <a:extLst>
                  <a:ext uri="{0D108BD9-81ED-4DB2-BD59-A6C34878D82A}">
                    <a16:rowId xmlns:a16="http://schemas.microsoft.com/office/drawing/2014/main" val="10000"/>
                  </a:ext>
                </a:extLst>
              </a:tr>
              <a:tr h="806359">
                <a:tc>
                  <a:txBody>
                    <a:bodyPr/>
                    <a:lstStyle/>
                    <a:p>
                      <a:endParaRPr lang="en-GB" sz="1600" dirty="0">
                        <a:latin typeface="Candara" panose="020E0502030303020204" pitchFamily="34" charset="0"/>
                      </a:endParaRPr>
                    </a:p>
                  </a:txBody>
                  <a:tcPr marL="68580" marR="68580" marT="34290" marB="34290"/>
                </a:tc>
                <a:tc>
                  <a:txBody>
                    <a:bodyPr/>
                    <a:lstStyle/>
                    <a:p>
                      <a:endParaRPr lang="en-GB" sz="1600" dirty="0">
                        <a:latin typeface="Candara" panose="020E0502030303020204" pitchFamily="34" charset="0"/>
                      </a:endParaRPr>
                    </a:p>
                  </a:txBody>
                  <a:tcPr marL="68580" marR="68580" marT="34290" marB="34290"/>
                </a:tc>
                <a:extLst>
                  <a:ext uri="{0D108BD9-81ED-4DB2-BD59-A6C34878D82A}">
                    <a16:rowId xmlns:a16="http://schemas.microsoft.com/office/drawing/2014/main" val="10001"/>
                  </a:ext>
                </a:extLst>
              </a:tr>
              <a:tr h="560611">
                <a:tc>
                  <a:txBody>
                    <a:bodyPr/>
                    <a:lstStyle/>
                    <a:p>
                      <a:endParaRPr lang="en-GB" sz="1600" dirty="0">
                        <a:latin typeface="Candara" panose="020E0502030303020204" pitchFamily="34" charset="0"/>
                      </a:endParaRPr>
                    </a:p>
                  </a:txBody>
                  <a:tcPr marL="68580" marR="68580" marT="34290" marB="34290"/>
                </a:tc>
                <a:tc>
                  <a:txBody>
                    <a:bodyPr/>
                    <a:lstStyle/>
                    <a:p>
                      <a:endParaRPr lang="en-GB" sz="1600" dirty="0">
                        <a:latin typeface="Candara" panose="020E0502030303020204" pitchFamily="34" charset="0"/>
                      </a:endParaRPr>
                    </a:p>
                  </a:txBody>
                  <a:tcPr marL="68580" marR="68580" marT="34290" marB="34290"/>
                </a:tc>
                <a:extLst>
                  <a:ext uri="{0D108BD9-81ED-4DB2-BD59-A6C34878D82A}">
                    <a16:rowId xmlns:a16="http://schemas.microsoft.com/office/drawing/2014/main" val="10002"/>
                  </a:ext>
                </a:extLst>
              </a:tr>
              <a:tr h="560611">
                <a:tc>
                  <a:txBody>
                    <a:bodyPr/>
                    <a:lstStyle/>
                    <a:p>
                      <a:endParaRPr lang="en-GB" sz="1600" dirty="0">
                        <a:latin typeface="Candara" panose="020E0502030303020204" pitchFamily="34" charset="0"/>
                      </a:endParaRPr>
                    </a:p>
                  </a:txBody>
                  <a:tcPr marL="68580" marR="68580" marT="34290" marB="34290"/>
                </a:tc>
                <a:tc>
                  <a:txBody>
                    <a:bodyPr/>
                    <a:lstStyle/>
                    <a:p>
                      <a:endParaRPr lang="en-GB" sz="1600" dirty="0">
                        <a:latin typeface="Candara" panose="020E0502030303020204" pitchFamily="34" charset="0"/>
                      </a:endParaRPr>
                    </a:p>
                  </a:txBody>
                  <a:tcPr marL="68580" marR="68580" marT="34290" marB="34290"/>
                </a:tc>
                <a:extLst>
                  <a:ext uri="{0D108BD9-81ED-4DB2-BD59-A6C34878D82A}">
                    <a16:rowId xmlns:a16="http://schemas.microsoft.com/office/drawing/2014/main" val="10003"/>
                  </a:ext>
                </a:extLst>
              </a:tr>
              <a:tr h="806359">
                <a:tc>
                  <a:txBody>
                    <a:bodyPr/>
                    <a:lstStyle/>
                    <a:p>
                      <a:endParaRPr lang="en-GB" sz="1600" dirty="0">
                        <a:latin typeface="Candara" panose="020E0502030303020204" pitchFamily="34" charset="0"/>
                      </a:endParaRPr>
                    </a:p>
                  </a:txBody>
                  <a:tcPr marL="68580" marR="68580" marT="34290" marB="34290"/>
                </a:tc>
                <a:tc>
                  <a:txBody>
                    <a:bodyPr/>
                    <a:lstStyle/>
                    <a:p>
                      <a:endParaRPr lang="en-GB" sz="1600" dirty="0">
                        <a:latin typeface="Candara" panose="020E0502030303020204" pitchFamily="34" charset="0"/>
                      </a:endParaRPr>
                    </a:p>
                  </a:txBody>
                  <a:tcPr marL="68580" marR="68580" marT="34290" marB="34290"/>
                </a:tc>
                <a:extLst>
                  <a:ext uri="{0D108BD9-81ED-4DB2-BD59-A6C34878D82A}">
                    <a16:rowId xmlns:a16="http://schemas.microsoft.com/office/drawing/2014/main" val="10004"/>
                  </a:ext>
                </a:extLst>
              </a:tr>
              <a:tr h="806359">
                <a:tc>
                  <a:txBody>
                    <a:bodyPr/>
                    <a:lstStyle/>
                    <a:p>
                      <a:endParaRPr lang="en-GB" sz="1600" dirty="0">
                        <a:latin typeface="Candara" panose="020E0502030303020204" pitchFamily="34" charset="0"/>
                      </a:endParaRPr>
                    </a:p>
                  </a:txBody>
                  <a:tcPr marL="68580" marR="68580" marT="34290" marB="34290"/>
                </a:tc>
                <a:tc>
                  <a:txBody>
                    <a:bodyPr/>
                    <a:lstStyle/>
                    <a:p>
                      <a:endParaRPr lang="en-GB" sz="1600" dirty="0">
                        <a:latin typeface="Candara" panose="020E0502030303020204" pitchFamily="34" charset="0"/>
                      </a:endParaRPr>
                    </a:p>
                  </a:txBody>
                  <a:tcPr marL="68580" marR="68580" marT="34290" marB="34290"/>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4C096C29-F9B0-4277-A299-50662FF54AEA}"/>
              </a:ext>
            </a:extLst>
          </p:cNvPr>
          <p:cNvSpPr txBox="1"/>
          <p:nvPr/>
        </p:nvSpPr>
        <p:spPr>
          <a:xfrm>
            <a:off x="503582" y="261227"/>
            <a:ext cx="11184835" cy="1200329"/>
          </a:xfrm>
          <a:prstGeom prst="rect">
            <a:avLst/>
          </a:prstGeom>
          <a:noFill/>
        </p:spPr>
        <p:txBody>
          <a:bodyPr wrap="square">
            <a:spAutoFit/>
          </a:bodyPr>
          <a:lstStyle/>
          <a:p>
            <a:r>
              <a:rPr lang="en-US" sz="2400" dirty="0">
                <a:highlight>
                  <a:srgbClr val="FFFF00"/>
                </a:highlight>
              </a:rPr>
              <a:t>All sport </a:t>
            </a:r>
            <a:r>
              <a:rPr lang="en-US" sz="2400" dirty="0"/>
              <a:t>should be </a:t>
            </a:r>
            <a:r>
              <a:rPr lang="en-US" sz="2400" dirty="0">
                <a:highlight>
                  <a:srgbClr val="FFFF00"/>
                </a:highlight>
              </a:rPr>
              <a:t>fun, fair and open to everyone</a:t>
            </a:r>
            <a:r>
              <a:rPr lang="en-US" sz="2400" dirty="0"/>
              <a:t>. These days, sport seems to be more about </a:t>
            </a:r>
            <a:r>
              <a:rPr lang="en-US" sz="2400" dirty="0">
                <a:highlight>
                  <a:srgbClr val="FFFF00"/>
                </a:highlight>
              </a:rPr>
              <a:t>money, corruption and winning at any cost</a:t>
            </a:r>
            <a:r>
              <a:rPr lang="en-US" sz="2400" dirty="0"/>
              <a:t>.’ Write an </a:t>
            </a:r>
            <a:r>
              <a:rPr lang="en-US" sz="2400" dirty="0">
                <a:highlight>
                  <a:srgbClr val="FF0000"/>
                </a:highlight>
              </a:rPr>
              <a:t>article for a newspaper </a:t>
            </a:r>
            <a:r>
              <a:rPr lang="en-US" sz="2400" dirty="0"/>
              <a:t>in which you explain your point of view on this statement. </a:t>
            </a:r>
            <a:endParaRPr lang="en-GB" sz="2400" dirty="0"/>
          </a:p>
        </p:txBody>
      </p:sp>
    </p:spTree>
    <p:extLst>
      <p:ext uri="{BB962C8B-B14F-4D97-AF65-F5344CB8AC3E}">
        <p14:creationId xmlns:p14="http://schemas.microsoft.com/office/powerpoint/2010/main" val="23092932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95AD96-03AF-457C-9AFC-C58BA692C481}"/>
              </a:ext>
            </a:extLst>
          </p:cNvPr>
          <p:cNvSpPr txBox="1"/>
          <p:nvPr/>
        </p:nvSpPr>
        <p:spPr>
          <a:xfrm>
            <a:off x="556591" y="1987826"/>
            <a:ext cx="11383617" cy="2123658"/>
          </a:xfrm>
          <a:prstGeom prst="rect">
            <a:avLst/>
          </a:prstGeom>
          <a:noFill/>
        </p:spPr>
        <p:txBody>
          <a:bodyPr wrap="square" rtlCol="0">
            <a:spAutoFit/>
          </a:bodyPr>
          <a:lstStyle/>
          <a:p>
            <a:r>
              <a:rPr lang="en-US" sz="6600" dirty="0"/>
              <a:t>Can you think of some points that will become paragraphs?</a:t>
            </a:r>
            <a:endParaRPr lang="en-GB" sz="6600" dirty="0"/>
          </a:p>
        </p:txBody>
      </p:sp>
    </p:spTree>
    <p:extLst>
      <p:ext uri="{BB962C8B-B14F-4D97-AF65-F5344CB8AC3E}">
        <p14:creationId xmlns:p14="http://schemas.microsoft.com/office/powerpoint/2010/main" val="3906797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3D8F24B-BD70-4BE0-98F6-694257890EE0}"/>
              </a:ext>
            </a:extLst>
          </p:cNvPr>
          <p:cNvGraphicFramePr>
            <a:graphicFrameLocks noGrp="1"/>
          </p:cNvGraphicFramePr>
          <p:nvPr/>
        </p:nvGraphicFramePr>
        <p:xfrm>
          <a:off x="265043" y="2173357"/>
          <a:ext cx="11383618" cy="4298846"/>
        </p:xfrm>
        <a:graphic>
          <a:graphicData uri="http://schemas.openxmlformats.org/drawingml/2006/table">
            <a:tbl>
              <a:tblPr firstRow="1" bandRow="1">
                <a:tableStyleId>{5C22544A-7EE6-4342-B048-85BDC9FD1C3A}</a:tableStyleId>
              </a:tblPr>
              <a:tblGrid>
                <a:gridCol w="2338915">
                  <a:extLst>
                    <a:ext uri="{9D8B030D-6E8A-4147-A177-3AD203B41FA5}">
                      <a16:colId xmlns:a16="http://schemas.microsoft.com/office/drawing/2014/main" val="20000"/>
                    </a:ext>
                  </a:extLst>
                </a:gridCol>
                <a:gridCol w="9044703">
                  <a:extLst>
                    <a:ext uri="{9D8B030D-6E8A-4147-A177-3AD203B41FA5}">
                      <a16:colId xmlns:a16="http://schemas.microsoft.com/office/drawing/2014/main" val="20001"/>
                    </a:ext>
                  </a:extLst>
                </a:gridCol>
              </a:tblGrid>
              <a:tr h="519058">
                <a:tc>
                  <a:txBody>
                    <a:bodyPr/>
                    <a:lstStyle/>
                    <a:p>
                      <a:r>
                        <a:rPr lang="en-GB" sz="1600" dirty="0">
                          <a:latin typeface="Candara" panose="020E0502030303020204" pitchFamily="34" charset="0"/>
                        </a:rPr>
                        <a:t>Reason/point</a:t>
                      </a:r>
                    </a:p>
                  </a:txBody>
                  <a:tcPr marL="68580" marR="68580" marT="34290" marB="34290"/>
                </a:tc>
                <a:tc>
                  <a:txBody>
                    <a:bodyPr/>
                    <a:lstStyle/>
                    <a:p>
                      <a:r>
                        <a:rPr lang="en-GB" sz="1600" dirty="0">
                          <a:latin typeface="Candara" panose="020E0502030303020204" pitchFamily="34" charset="0"/>
                        </a:rPr>
                        <a:t>Explanation</a:t>
                      </a:r>
                      <a:r>
                        <a:rPr lang="en-GB" sz="1600" baseline="0" dirty="0">
                          <a:latin typeface="Candara" panose="020E0502030303020204" pitchFamily="34" charset="0"/>
                        </a:rPr>
                        <a:t> / supporting evidence</a:t>
                      </a:r>
                      <a:endParaRPr lang="en-GB" sz="1600" dirty="0">
                        <a:latin typeface="Candara" panose="020E0502030303020204" pitchFamily="34" charset="0"/>
                      </a:endParaRPr>
                    </a:p>
                  </a:txBody>
                  <a:tcPr marL="68580" marR="68580" marT="34290" marB="34290"/>
                </a:tc>
                <a:extLst>
                  <a:ext uri="{0D108BD9-81ED-4DB2-BD59-A6C34878D82A}">
                    <a16:rowId xmlns:a16="http://schemas.microsoft.com/office/drawing/2014/main" val="10000"/>
                  </a:ext>
                </a:extLst>
              </a:tr>
              <a:tr h="806359">
                <a:tc>
                  <a:txBody>
                    <a:bodyPr/>
                    <a:lstStyle/>
                    <a:p>
                      <a:r>
                        <a:rPr lang="en-US" sz="1600" b="1" i="0" dirty="0">
                          <a:solidFill>
                            <a:srgbClr val="0D0D0D"/>
                          </a:solidFill>
                          <a:effectLst/>
                          <a:latin typeface="ui-sans-serif"/>
                        </a:rPr>
                        <a:t>The Importance of Fairness and Inclusivity in Sport</a:t>
                      </a:r>
                      <a:endParaRPr lang="en-GB" sz="1600" dirty="0">
                        <a:latin typeface="Candara" panose="020E0502030303020204" pitchFamily="34" charset="0"/>
                      </a:endParaRPr>
                    </a:p>
                  </a:txBody>
                  <a:tcPr marL="68580" marR="68580" marT="34290" marB="34290"/>
                </a:tc>
                <a:tc>
                  <a:txBody>
                    <a:bodyPr/>
                    <a:lstStyle/>
                    <a:p>
                      <a:endParaRPr lang="en-GB" sz="1600" dirty="0">
                        <a:latin typeface="Candara" panose="020E0502030303020204" pitchFamily="34" charset="0"/>
                      </a:endParaRPr>
                    </a:p>
                  </a:txBody>
                  <a:tcPr marL="68580" marR="68580" marT="34290" marB="34290"/>
                </a:tc>
                <a:extLst>
                  <a:ext uri="{0D108BD9-81ED-4DB2-BD59-A6C34878D82A}">
                    <a16:rowId xmlns:a16="http://schemas.microsoft.com/office/drawing/2014/main" val="10001"/>
                  </a:ext>
                </a:extLst>
              </a:tr>
              <a:tr h="560611">
                <a:tc>
                  <a:txBody>
                    <a:bodyPr/>
                    <a:lstStyle/>
                    <a:p>
                      <a:r>
                        <a:rPr lang="en-US" sz="1600" b="1" i="0" dirty="0">
                          <a:solidFill>
                            <a:srgbClr val="0D0D0D"/>
                          </a:solidFill>
                          <a:effectLst/>
                          <a:latin typeface="ui-sans-serif"/>
                        </a:rPr>
                        <a:t>The Reality of Money and Corruption in Modern Sports</a:t>
                      </a:r>
                      <a:endParaRPr lang="en-GB" sz="1600" dirty="0">
                        <a:latin typeface="Candara" panose="020E0502030303020204" pitchFamily="34" charset="0"/>
                      </a:endParaRPr>
                    </a:p>
                  </a:txBody>
                  <a:tcPr marL="68580" marR="68580" marT="34290" marB="34290"/>
                </a:tc>
                <a:tc>
                  <a:txBody>
                    <a:bodyPr/>
                    <a:lstStyle/>
                    <a:p>
                      <a:endParaRPr lang="en-GB" sz="1600" dirty="0">
                        <a:latin typeface="Candara" panose="020E0502030303020204" pitchFamily="34" charset="0"/>
                      </a:endParaRPr>
                    </a:p>
                  </a:txBody>
                  <a:tcPr marL="68580" marR="68580" marT="34290" marB="34290"/>
                </a:tc>
                <a:extLst>
                  <a:ext uri="{0D108BD9-81ED-4DB2-BD59-A6C34878D82A}">
                    <a16:rowId xmlns:a16="http://schemas.microsoft.com/office/drawing/2014/main" val="10002"/>
                  </a:ext>
                </a:extLst>
              </a:tr>
              <a:tr h="560611">
                <a:tc>
                  <a:txBody>
                    <a:bodyPr/>
                    <a:lstStyle/>
                    <a:p>
                      <a:r>
                        <a:rPr lang="en-US" sz="1600" b="1" i="0" dirty="0">
                          <a:solidFill>
                            <a:srgbClr val="0D0D0D"/>
                          </a:solidFill>
                          <a:effectLst/>
                          <a:latin typeface="ui-sans-serif"/>
                        </a:rPr>
                        <a:t>Win-at-All-Costs Mentality</a:t>
                      </a:r>
                      <a:endParaRPr lang="en-GB" sz="1600" dirty="0">
                        <a:latin typeface="Candara" panose="020E0502030303020204" pitchFamily="34" charset="0"/>
                      </a:endParaRPr>
                    </a:p>
                  </a:txBody>
                  <a:tcPr marL="68580" marR="68580" marT="34290" marB="34290"/>
                </a:tc>
                <a:tc>
                  <a:txBody>
                    <a:bodyPr/>
                    <a:lstStyle/>
                    <a:p>
                      <a:endParaRPr lang="en-GB" sz="1600" dirty="0">
                        <a:latin typeface="Candara" panose="020E0502030303020204" pitchFamily="34" charset="0"/>
                      </a:endParaRPr>
                    </a:p>
                  </a:txBody>
                  <a:tcPr marL="68580" marR="68580" marT="34290" marB="34290"/>
                </a:tc>
                <a:extLst>
                  <a:ext uri="{0D108BD9-81ED-4DB2-BD59-A6C34878D82A}">
                    <a16:rowId xmlns:a16="http://schemas.microsoft.com/office/drawing/2014/main" val="10003"/>
                  </a:ext>
                </a:extLst>
              </a:tr>
              <a:tr h="806359">
                <a:tc>
                  <a:txBody>
                    <a:bodyPr/>
                    <a:lstStyle/>
                    <a:p>
                      <a:r>
                        <a:rPr lang="en-US" sz="1600" b="1" i="0" dirty="0">
                          <a:solidFill>
                            <a:srgbClr val="0D0D0D"/>
                          </a:solidFill>
                          <a:effectLst/>
                          <a:latin typeface="ui-sans-serif"/>
                        </a:rPr>
                        <a:t>Why Fun and Enjoyment Should Be the Primary Focus of Sport</a:t>
                      </a:r>
                      <a:endParaRPr lang="en-GB" sz="1600" dirty="0">
                        <a:latin typeface="Candara" panose="020E0502030303020204" pitchFamily="34" charset="0"/>
                      </a:endParaRPr>
                    </a:p>
                  </a:txBody>
                  <a:tcPr marL="68580" marR="68580" marT="34290" marB="34290"/>
                </a:tc>
                <a:tc>
                  <a:txBody>
                    <a:bodyPr/>
                    <a:lstStyle/>
                    <a:p>
                      <a:endParaRPr lang="en-GB" sz="1600" dirty="0">
                        <a:latin typeface="Candara" panose="020E0502030303020204" pitchFamily="34" charset="0"/>
                      </a:endParaRPr>
                    </a:p>
                  </a:txBody>
                  <a:tcPr marL="68580" marR="68580" marT="34290" marB="34290"/>
                </a:tc>
                <a:extLst>
                  <a:ext uri="{0D108BD9-81ED-4DB2-BD59-A6C34878D82A}">
                    <a16:rowId xmlns:a16="http://schemas.microsoft.com/office/drawing/2014/main" val="10004"/>
                  </a:ext>
                </a:extLst>
              </a:tr>
              <a:tr h="806359">
                <a:tc>
                  <a:txBody>
                    <a:bodyPr/>
                    <a:lstStyle/>
                    <a:p>
                      <a:r>
                        <a:rPr lang="en-US" sz="1600" b="1" i="0" dirty="0">
                          <a:solidFill>
                            <a:srgbClr val="0D0D0D"/>
                          </a:solidFill>
                          <a:effectLst/>
                          <a:latin typeface="ui-sans-serif"/>
                        </a:rPr>
                        <a:t>Return to True Values and call to action</a:t>
                      </a:r>
                      <a:endParaRPr lang="en-GB" sz="1600" dirty="0">
                        <a:latin typeface="Candara" panose="020E0502030303020204" pitchFamily="34" charset="0"/>
                      </a:endParaRPr>
                    </a:p>
                  </a:txBody>
                  <a:tcPr marL="68580" marR="68580" marT="34290" marB="34290"/>
                </a:tc>
                <a:tc>
                  <a:txBody>
                    <a:bodyPr/>
                    <a:lstStyle/>
                    <a:p>
                      <a:endParaRPr lang="en-GB" sz="1600" dirty="0">
                        <a:latin typeface="Candara" panose="020E0502030303020204" pitchFamily="34" charset="0"/>
                      </a:endParaRPr>
                    </a:p>
                  </a:txBody>
                  <a:tcPr marL="68580" marR="68580" marT="34290" marB="34290"/>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4C096C29-F9B0-4277-A299-50662FF54AEA}"/>
              </a:ext>
            </a:extLst>
          </p:cNvPr>
          <p:cNvSpPr txBox="1"/>
          <p:nvPr/>
        </p:nvSpPr>
        <p:spPr>
          <a:xfrm>
            <a:off x="503582" y="261227"/>
            <a:ext cx="11184835" cy="1200329"/>
          </a:xfrm>
          <a:prstGeom prst="rect">
            <a:avLst/>
          </a:prstGeom>
          <a:noFill/>
        </p:spPr>
        <p:txBody>
          <a:bodyPr wrap="square">
            <a:spAutoFit/>
          </a:bodyPr>
          <a:lstStyle/>
          <a:p>
            <a:r>
              <a:rPr lang="en-US" sz="2400" dirty="0">
                <a:highlight>
                  <a:srgbClr val="FFFF00"/>
                </a:highlight>
              </a:rPr>
              <a:t>All sport </a:t>
            </a:r>
            <a:r>
              <a:rPr lang="en-US" sz="2400" dirty="0"/>
              <a:t>should be </a:t>
            </a:r>
            <a:r>
              <a:rPr lang="en-US" sz="2400" dirty="0">
                <a:highlight>
                  <a:srgbClr val="FFFF00"/>
                </a:highlight>
              </a:rPr>
              <a:t>fun, fair and open to everyone</a:t>
            </a:r>
            <a:r>
              <a:rPr lang="en-US" sz="2400" dirty="0"/>
              <a:t>. These days, sport seems to be more about </a:t>
            </a:r>
            <a:r>
              <a:rPr lang="en-US" sz="2400" dirty="0">
                <a:highlight>
                  <a:srgbClr val="FFFF00"/>
                </a:highlight>
              </a:rPr>
              <a:t>money, corruption and winning at any cost</a:t>
            </a:r>
            <a:r>
              <a:rPr lang="en-US" sz="2400" dirty="0"/>
              <a:t>.’ Write an </a:t>
            </a:r>
            <a:r>
              <a:rPr lang="en-US" sz="2400" dirty="0">
                <a:highlight>
                  <a:srgbClr val="FF0000"/>
                </a:highlight>
              </a:rPr>
              <a:t>article for a newspaper </a:t>
            </a:r>
            <a:r>
              <a:rPr lang="en-US" sz="2400" dirty="0"/>
              <a:t>in which you explain your point of view on this statement. </a:t>
            </a:r>
            <a:endParaRPr lang="en-GB" sz="2400" dirty="0"/>
          </a:p>
        </p:txBody>
      </p:sp>
    </p:spTree>
    <p:extLst>
      <p:ext uri="{BB962C8B-B14F-4D97-AF65-F5344CB8AC3E}">
        <p14:creationId xmlns:p14="http://schemas.microsoft.com/office/powerpoint/2010/main" val="13755103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582825-F71B-4CA1-8730-B181C154CA45}"/>
              </a:ext>
            </a:extLst>
          </p:cNvPr>
          <p:cNvSpPr txBox="1"/>
          <p:nvPr/>
        </p:nvSpPr>
        <p:spPr>
          <a:xfrm>
            <a:off x="907774" y="1948070"/>
            <a:ext cx="10376452" cy="2123658"/>
          </a:xfrm>
          <a:prstGeom prst="rect">
            <a:avLst/>
          </a:prstGeom>
          <a:noFill/>
        </p:spPr>
        <p:txBody>
          <a:bodyPr wrap="square" rtlCol="0">
            <a:spAutoFit/>
          </a:bodyPr>
          <a:lstStyle/>
          <a:p>
            <a:r>
              <a:rPr lang="en-US" sz="6600" dirty="0"/>
              <a:t>What about some supporting evidence for those points?</a:t>
            </a:r>
            <a:endParaRPr lang="en-GB" sz="6600" dirty="0"/>
          </a:p>
        </p:txBody>
      </p:sp>
    </p:spTree>
    <p:extLst>
      <p:ext uri="{BB962C8B-B14F-4D97-AF65-F5344CB8AC3E}">
        <p14:creationId xmlns:p14="http://schemas.microsoft.com/office/powerpoint/2010/main" val="12578204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3D8F24B-BD70-4BE0-98F6-694257890EE0}"/>
              </a:ext>
            </a:extLst>
          </p:cNvPr>
          <p:cNvGraphicFramePr>
            <a:graphicFrameLocks noGrp="1"/>
          </p:cNvGraphicFramePr>
          <p:nvPr/>
        </p:nvGraphicFramePr>
        <p:xfrm>
          <a:off x="132522" y="991063"/>
          <a:ext cx="11887199" cy="5555878"/>
        </p:xfrm>
        <a:graphic>
          <a:graphicData uri="http://schemas.openxmlformats.org/drawingml/2006/table">
            <a:tbl>
              <a:tblPr firstRow="1" bandRow="1">
                <a:tableStyleId>{5C22544A-7EE6-4342-B048-85BDC9FD1C3A}</a:tableStyleId>
              </a:tblPr>
              <a:tblGrid>
                <a:gridCol w="2442382">
                  <a:extLst>
                    <a:ext uri="{9D8B030D-6E8A-4147-A177-3AD203B41FA5}">
                      <a16:colId xmlns:a16="http://schemas.microsoft.com/office/drawing/2014/main" val="20000"/>
                    </a:ext>
                  </a:extLst>
                </a:gridCol>
                <a:gridCol w="9444817">
                  <a:extLst>
                    <a:ext uri="{9D8B030D-6E8A-4147-A177-3AD203B41FA5}">
                      <a16:colId xmlns:a16="http://schemas.microsoft.com/office/drawing/2014/main" val="20001"/>
                    </a:ext>
                  </a:extLst>
                </a:gridCol>
              </a:tblGrid>
              <a:tr h="519058">
                <a:tc>
                  <a:txBody>
                    <a:bodyPr/>
                    <a:lstStyle/>
                    <a:p>
                      <a:r>
                        <a:rPr lang="en-GB" sz="1600" dirty="0">
                          <a:latin typeface="Candara" panose="020E0502030303020204" pitchFamily="34" charset="0"/>
                        </a:rPr>
                        <a:t>Reason/point</a:t>
                      </a:r>
                    </a:p>
                  </a:txBody>
                  <a:tcPr marL="68580" marR="68580" marT="34290" marB="34290"/>
                </a:tc>
                <a:tc>
                  <a:txBody>
                    <a:bodyPr/>
                    <a:lstStyle/>
                    <a:p>
                      <a:r>
                        <a:rPr lang="en-GB" sz="1600" dirty="0">
                          <a:latin typeface="Candara" panose="020E0502030303020204" pitchFamily="34" charset="0"/>
                        </a:rPr>
                        <a:t>Explanation</a:t>
                      </a:r>
                      <a:r>
                        <a:rPr lang="en-GB" sz="1600" baseline="0" dirty="0">
                          <a:latin typeface="Candara" panose="020E0502030303020204" pitchFamily="34" charset="0"/>
                        </a:rPr>
                        <a:t> / supporting evidence</a:t>
                      </a:r>
                      <a:endParaRPr lang="en-GB" sz="1600" dirty="0">
                        <a:latin typeface="Candara" panose="020E0502030303020204" pitchFamily="34" charset="0"/>
                      </a:endParaRPr>
                    </a:p>
                  </a:txBody>
                  <a:tcPr marL="68580" marR="68580" marT="34290" marB="34290"/>
                </a:tc>
                <a:extLst>
                  <a:ext uri="{0D108BD9-81ED-4DB2-BD59-A6C34878D82A}">
                    <a16:rowId xmlns:a16="http://schemas.microsoft.com/office/drawing/2014/main" val="10000"/>
                  </a:ext>
                </a:extLst>
              </a:tr>
              <a:tr h="806359">
                <a:tc>
                  <a:txBody>
                    <a:bodyPr/>
                    <a:lstStyle/>
                    <a:p>
                      <a:r>
                        <a:rPr lang="en-US" sz="1600" b="1" i="0" dirty="0">
                          <a:solidFill>
                            <a:srgbClr val="0D0D0D"/>
                          </a:solidFill>
                          <a:effectLst/>
                          <a:latin typeface="ui-sans-serif"/>
                        </a:rPr>
                        <a:t>The Importance of Fairness and Inclusivity in Sport</a:t>
                      </a:r>
                      <a:endParaRPr lang="en-GB" sz="1600" dirty="0">
                        <a:latin typeface="Candara" panose="020E0502030303020204" pitchFamily="34" charset="0"/>
                      </a:endParaRPr>
                    </a:p>
                  </a:txBody>
                  <a:tcPr marL="68580" marR="68580" marT="34290" marB="34290"/>
                </a:tc>
                <a:tc>
                  <a:txBody>
                    <a:bodyPr/>
                    <a:lstStyle/>
                    <a:p>
                      <a:pPr algn="l">
                        <a:buFont typeface="Arial" panose="020B0604020202020204" pitchFamily="34" charset="0"/>
                        <a:buChar char="•"/>
                      </a:pPr>
                      <a:r>
                        <a:rPr lang="en-US" sz="1400" b="0" i="0" dirty="0">
                          <a:solidFill>
                            <a:srgbClr val="0D0D0D"/>
                          </a:solidFill>
                          <a:effectLst/>
                          <a:latin typeface="+mn-lt"/>
                        </a:rPr>
                        <a:t>Sports should be governed by rules that ensure equal chances for everyone. Fair play builds mutual respect among players and helps create a healthy competitive environment.</a:t>
                      </a:r>
                    </a:p>
                    <a:p>
                      <a:pPr algn="l">
                        <a:buFont typeface="Arial" panose="020B0604020202020204" pitchFamily="34" charset="0"/>
                        <a:buChar char="•"/>
                      </a:pPr>
                      <a:r>
                        <a:rPr lang="en-US" sz="1400" b="1" i="0" dirty="0">
                          <a:solidFill>
                            <a:srgbClr val="0D0D0D"/>
                          </a:solidFill>
                          <a:effectLst/>
                          <a:latin typeface="+mn-lt"/>
                        </a:rPr>
                        <a:t>Accessibility for All</a:t>
                      </a:r>
                      <a:r>
                        <a:rPr lang="en-US" sz="1400" b="0" i="0" dirty="0">
                          <a:solidFill>
                            <a:srgbClr val="0D0D0D"/>
                          </a:solidFill>
                          <a:effectLst/>
                          <a:latin typeface="+mn-lt"/>
                        </a:rPr>
                        <a:t>: From a young age, people should be encouraged to participate in sports, regardless of background, ability, or financial resources. This inclusivity promotes diversity and community building.</a:t>
                      </a:r>
                      <a:endParaRPr lang="en-GB" sz="1400" dirty="0">
                        <a:latin typeface="+mn-lt"/>
                      </a:endParaRPr>
                    </a:p>
                  </a:txBody>
                  <a:tcPr marL="68580" marR="68580" marT="34290" marB="34290"/>
                </a:tc>
                <a:extLst>
                  <a:ext uri="{0D108BD9-81ED-4DB2-BD59-A6C34878D82A}">
                    <a16:rowId xmlns:a16="http://schemas.microsoft.com/office/drawing/2014/main" val="10001"/>
                  </a:ext>
                </a:extLst>
              </a:tr>
              <a:tr h="560611">
                <a:tc>
                  <a:txBody>
                    <a:bodyPr/>
                    <a:lstStyle/>
                    <a:p>
                      <a:r>
                        <a:rPr lang="en-US" sz="1600" b="1" i="0" dirty="0">
                          <a:solidFill>
                            <a:srgbClr val="0D0D0D"/>
                          </a:solidFill>
                          <a:effectLst/>
                          <a:latin typeface="ui-sans-serif"/>
                        </a:rPr>
                        <a:t>The Reality of Money and Corruption in Modern Sports</a:t>
                      </a:r>
                      <a:endParaRPr lang="en-GB" sz="1600" dirty="0">
                        <a:latin typeface="Candara" panose="020E0502030303020204" pitchFamily="34" charset="0"/>
                      </a:endParaRPr>
                    </a:p>
                  </a:txBody>
                  <a:tcPr marL="68580" marR="68580" marT="34290" marB="34290"/>
                </a:tc>
                <a:tc>
                  <a:txBody>
                    <a:bodyPr/>
                    <a:lstStyle/>
                    <a:p>
                      <a:pPr algn="l">
                        <a:buFont typeface="Arial" panose="020B0604020202020204" pitchFamily="34" charset="0"/>
                        <a:buChar char="•"/>
                      </a:pPr>
                      <a:r>
                        <a:rPr lang="en-US" sz="1400" b="1" i="0" dirty="0">
                          <a:solidFill>
                            <a:srgbClr val="0D0D0D"/>
                          </a:solidFill>
                          <a:effectLst/>
                          <a:latin typeface="+mn-lt"/>
                        </a:rPr>
                        <a:t>Influence of Money</a:t>
                      </a:r>
                      <a:r>
                        <a:rPr lang="en-US" sz="1400" b="0" i="0" dirty="0">
                          <a:solidFill>
                            <a:srgbClr val="0D0D0D"/>
                          </a:solidFill>
                          <a:effectLst/>
                          <a:latin typeface="+mn-lt"/>
                        </a:rPr>
                        <a:t>: In professional sports, the influence of wealth is hard to ignore. Teams and athletes with more financial support have access to better training, facilities, and medical resources, giving them a significant advantage.</a:t>
                      </a:r>
                    </a:p>
                    <a:p>
                      <a:pPr algn="l">
                        <a:buFont typeface="Arial" panose="020B0604020202020204" pitchFamily="34" charset="0"/>
                        <a:buChar char="•"/>
                      </a:pPr>
                      <a:r>
                        <a:rPr lang="en-US" sz="1400" b="1" i="0" dirty="0">
                          <a:solidFill>
                            <a:srgbClr val="0D0D0D"/>
                          </a:solidFill>
                          <a:effectLst/>
                          <a:latin typeface="+mn-lt"/>
                        </a:rPr>
                        <a:t>Corruption and Scandals</a:t>
                      </a:r>
                      <a:r>
                        <a:rPr lang="en-US" sz="1400" b="0" i="0" dirty="0">
                          <a:solidFill>
                            <a:srgbClr val="0D0D0D"/>
                          </a:solidFill>
                          <a:effectLst/>
                          <a:latin typeface="+mn-lt"/>
                        </a:rPr>
                        <a:t>: High-profile cases of match-fixing, doping, and bribery cast a dark shadow on the integrity of sports. These scandals often stem from the pressure to win at all costs, fueled by lucrative sponsorship deals and financial incentives.</a:t>
                      </a:r>
                      <a:endParaRPr lang="en-GB" sz="1400" dirty="0">
                        <a:latin typeface="+mn-lt"/>
                      </a:endParaRPr>
                    </a:p>
                  </a:txBody>
                  <a:tcPr marL="68580" marR="68580" marT="34290" marB="34290"/>
                </a:tc>
                <a:extLst>
                  <a:ext uri="{0D108BD9-81ED-4DB2-BD59-A6C34878D82A}">
                    <a16:rowId xmlns:a16="http://schemas.microsoft.com/office/drawing/2014/main" val="10002"/>
                  </a:ext>
                </a:extLst>
              </a:tr>
              <a:tr h="560611">
                <a:tc>
                  <a:txBody>
                    <a:bodyPr/>
                    <a:lstStyle/>
                    <a:p>
                      <a:r>
                        <a:rPr lang="en-US" sz="1600" b="1" i="0" dirty="0">
                          <a:solidFill>
                            <a:srgbClr val="0D0D0D"/>
                          </a:solidFill>
                          <a:effectLst/>
                          <a:latin typeface="ui-sans-serif"/>
                        </a:rPr>
                        <a:t>Win-at-All-Costs Mentality</a:t>
                      </a:r>
                      <a:endParaRPr lang="en-GB" sz="1600" dirty="0">
                        <a:latin typeface="Candara" panose="020E0502030303020204" pitchFamily="34" charset="0"/>
                      </a:endParaRPr>
                    </a:p>
                  </a:txBody>
                  <a:tcPr marL="68580" marR="68580" marT="34290" marB="34290"/>
                </a:tc>
                <a:tc>
                  <a:txBody>
                    <a:bodyPr/>
                    <a:lstStyle/>
                    <a:p>
                      <a:pPr algn="l">
                        <a:buFont typeface="Arial" panose="020B0604020202020204" pitchFamily="34" charset="0"/>
                        <a:buChar char="•"/>
                      </a:pPr>
                      <a:r>
                        <a:rPr lang="en-US" sz="1400" b="1" i="0" dirty="0">
                          <a:solidFill>
                            <a:srgbClr val="0D0D0D"/>
                          </a:solidFill>
                          <a:effectLst/>
                          <a:latin typeface="+mn-lt"/>
                        </a:rPr>
                        <a:t>Harmful Pressures on Athletes</a:t>
                      </a:r>
                      <a:r>
                        <a:rPr lang="en-US" sz="1400" b="0" i="0" dirty="0">
                          <a:solidFill>
                            <a:srgbClr val="0D0D0D"/>
                          </a:solidFill>
                          <a:effectLst/>
                          <a:latin typeface="+mn-lt"/>
                        </a:rPr>
                        <a:t>: The desire to win can lead to unethical behavior, such as the use of performance-enhancing drugs, cheating, or injuring others on purpose. This not only damages the sport’s reputation but can also harm athletes’ physical and mental health.</a:t>
                      </a:r>
                    </a:p>
                    <a:p>
                      <a:pPr algn="l">
                        <a:buFont typeface="Arial" panose="020B0604020202020204" pitchFamily="34" charset="0"/>
                        <a:buChar char="•"/>
                      </a:pPr>
                      <a:r>
                        <a:rPr lang="en-US" sz="1400" b="1" i="0" dirty="0">
                          <a:solidFill>
                            <a:srgbClr val="0D0D0D"/>
                          </a:solidFill>
                          <a:effectLst/>
                          <a:latin typeface="+mn-lt"/>
                        </a:rPr>
                        <a:t>Impact on Young Athletes</a:t>
                      </a:r>
                      <a:r>
                        <a:rPr lang="en-US" sz="1400" b="0" i="0" dirty="0">
                          <a:solidFill>
                            <a:srgbClr val="0D0D0D"/>
                          </a:solidFill>
                          <a:effectLst/>
                          <a:latin typeface="+mn-lt"/>
                        </a:rPr>
                        <a:t>: The focus on winning rather than having fun creates an unhealthy environment for young athletes. The pressure to succeed often leads to burnout, loss of enjoyment, and even early retirement from sports</a:t>
                      </a:r>
                      <a:endParaRPr lang="en-GB" sz="1400" dirty="0">
                        <a:latin typeface="+mn-lt"/>
                      </a:endParaRPr>
                    </a:p>
                  </a:txBody>
                  <a:tcPr marL="68580" marR="68580" marT="34290" marB="34290"/>
                </a:tc>
                <a:extLst>
                  <a:ext uri="{0D108BD9-81ED-4DB2-BD59-A6C34878D82A}">
                    <a16:rowId xmlns:a16="http://schemas.microsoft.com/office/drawing/2014/main" val="10003"/>
                  </a:ext>
                </a:extLst>
              </a:tr>
              <a:tr h="806359">
                <a:tc>
                  <a:txBody>
                    <a:bodyPr/>
                    <a:lstStyle/>
                    <a:p>
                      <a:r>
                        <a:rPr lang="en-US" sz="1600" b="1" i="0" dirty="0">
                          <a:solidFill>
                            <a:srgbClr val="0D0D0D"/>
                          </a:solidFill>
                          <a:effectLst/>
                          <a:latin typeface="ui-sans-serif"/>
                        </a:rPr>
                        <a:t>Why Fun and Enjoyment Should Be the Primary Focus of Sport</a:t>
                      </a:r>
                      <a:endParaRPr lang="en-GB" sz="1600" dirty="0">
                        <a:latin typeface="Candara" panose="020E0502030303020204" pitchFamily="34" charset="0"/>
                      </a:endParaRPr>
                    </a:p>
                  </a:txBody>
                  <a:tcPr marL="68580" marR="68580" marT="34290" marB="34290"/>
                </a:tc>
                <a:tc>
                  <a:txBody>
                    <a:bodyPr/>
                    <a:lstStyle/>
                    <a:p>
                      <a:pPr algn="l">
                        <a:buFont typeface="Arial" panose="020B0604020202020204" pitchFamily="34" charset="0"/>
                        <a:buChar char="•"/>
                      </a:pPr>
                      <a:r>
                        <a:rPr lang="en-US" sz="1400" b="1" i="0" dirty="0">
                          <a:solidFill>
                            <a:srgbClr val="0D0D0D"/>
                          </a:solidFill>
                          <a:effectLst/>
                          <a:latin typeface="ui-sans-serif"/>
                        </a:rPr>
                        <a:t>Mental Health and Well-being</a:t>
                      </a:r>
                      <a:r>
                        <a:rPr lang="en-US" sz="1400" b="0" i="0" dirty="0">
                          <a:solidFill>
                            <a:srgbClr val="0D0D0D"/>
                          </a:solidFill>
                          <a:effectLst/>
                          <a:latin typeface="ui-sans-serif"/>
                        </a:rPr>
                        <a:t>: Participating in sports for enjoyment promotes mental well-being. When the focus is on fun rather than intense pressure, athletes can experience the positive effects of physical activity, teamwork, and skill development.</a:t>
                      </a:r>
                    </a:p>
                    <a:p>
                      <a:pPr algn="l">
                        <a:buFont typeface="Arial" panose="020B0604020202020204" pitchFamily="34" charset="0"/>
                        <a:buChar char="•"/>
                      </a:pPr>
                      <a:r>
                        <a:rPr lang="en-US" sz="1400" b="1" i="0" dirty="0">
                          <a:solidFill>
                            <a:srgbClr val="0D0D0D"/>
                          </a:solidFill>
                          <a:effectLst/>
                          <a:latin typeface="ui-sans-serif"/>
                        </a:rPr>
                        <a:t>Life Lessons Through Sport</a:t>
                      </a:r>
                      <a:r>
                        <a:rPr lang="en-US" sz="1400" b="0" i="0" dirty="0">
                          <a:solidFill>
                            <a:srgbClr val="0D0D0D"/>
                          </a:solidFill>
                          <a:effectLst/>
                          <a:latin typeface="ui-sans-serif"/>
                        </a:rPr>
                        <a:t>: Beyond competition, sports teach valuable life skills like teamwork, resilience, and discipline. These lessons are more accessible when sports are enjoyable and open to everyone.</a:t>
                      </a:r>
                    </a:p>
                    <a:p>
                      <a:endParaRPr lang="en-GB" sz="1400" dirty="0">
                        <a:latin typeface="+mn-lt"/>
                      </a:endParaRPr>
                    </a:p>
                  </a:txBody>
                  <a:tcPr marL="68580" marR="68580" marT="34290" marB="34290"/>
                </a:tc>
                <a:extLst>
                  <a:ext uri="{0D108BD9-81ED-4DB2-BD59-A6C34878D82A}">
                    <a16:rowId xmlns:a16="http://schemas.microsoft.com/office/drawing/2014/main" val="10004"/>
                  </a:ext>
                </a:extLst>
              </a:tr>
              <a:tr h="806359">
                <a:tc>
                  <a:txBody>
                    <a:bodyPr/>
                    <a:lstStyle/>
                    <a:p>
                      <a:r>
                        <a:rPr lang="en-US" sz="1600" b="1" i="0" dirty="0">
                          <a:solidFill>
                            <a:srgbClr val="0D0D0D"/>
                          </a:solidFill>
                          <a:effectLst/>
                          <a:latin typeface="ui-sans-serif"/>
                        </a:rPr>
                        <a:t>Return to True Values and call to action</a:t>
                      </a:r>
                      <a:endParaRPr lang="en-GB" sz="1600" dirty="0">
                        <a:latin typeface="Candara" panose="020E0502030303020204" pitchFamily="34" charset="0"/>
                      </a:endParaRPr>
                    </a:p>
                  </a:txBody>
                  <a:tcPr marL="68580" marR="68580" marT="34290" marB="34290"/>
                </a:tc>
                <a:tc>
                  <a:txBody>
                    <a:bodyPr/>
                    <a:lstStyle/>
                    <a:p>
                      <a:r>
                        <a:rPr lang="en-US" sz="1400" dirty="0">
                          <a:latin typeface="+mn-lt"/>
                        </a:rPr>
                        <a:t>Summarize the need to bring sports back to being fun, fair, and inclusive. This shift is essential for creating a healthier, more positive sports culture. Encourage the readers to support initiatives that promote fair play, accessibility, and sportsmanship, so future generations can experience the true spirit of sport.</a:t>
                      </a:r>
                    </a:p>
                    <a:p>
                      <a:endParaRPr lang="en-GB" sz="1400" dirty="0">
                        <a:latin typeface="+mn-lt"/>
                      </a:endParaRPr>
                    </a:p>
                  </a:txBody>
                  <a:tcPr marL="68580" marR="68580" marT="34290" marB="34290"/>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4C096C29-F9B0-4277-A299-50662FF54AEA}"/>
              </a:ext>
            </a:extLst>
          </p:cNvPr>
          <p:cNvSpPr txBox="1"/>
          <p:nvPr/>
        </p:nvSpPr>
        <p:spPr>
          <a:xfrm>
            <a:off x="503582" y="72520"/>
            <a:ext cx="11184835" cy="646331"/>
          </a:xfrm>
          <a:prstGeom prst="rect">
            <a:avLst/>
          </a:prstGeom>
          <a:noFill/>
        </p:spPr>
        <p:txBody>
          <a:bodyPr wrap="square">
            <a:spAutoFit/>
          </a:bodyPr>
          <a:lstStyle/>
          <a:p>
            <a:r>
              <a:rPr lang="en-US" dirty="0">
                <a:highlight>
                  <a:srgbClr val="FFFF00"/>
                </a:highlight>
              </a:rPr>
              <a:t>All sport </a:t>
            </a:r>
            <a:r>
              <a:rPr lang="en-US" dirty="0"/>
              <a:t>should be </a:t>
            </a:r>
            <a:r>
              <a:rPr lang="en-US" dirty="0">
                <a:highlight>
                  <a:srgbClr val="FFFF00"/>
                </a:highlight>
              </a:rPr>
              <a:t>fun, fair and open to everyone</a:t>
            </a:r>
            <a:r>
              <a:rPr lang="en-US" dirty="0"/>
              <a:t>. These days, sport seems to be more about </a:t>
            </a:r>
            <a:r>
              <a:rPr lang="en-US" dirty="0">
                <a:highlight>
                  <a:srgbClr val="FFFF00"/>
                </a:highlight>
              </a:rPr>
              <a:t>money, corruption and winning at any cost</a:t>
            </a:r>
            <a:r>
              <a:rPr lang="en-US" dirty="0"/>
              <a:t>.’ Write an </a:t>
            </a:r>
            <a:r>
              <a:rPr lang="en-US" dirty="0">
                <a:highlight>
                  <a:srgbClr val="FF0000"/>
                </a:highlight>
              </a:rPr>
              <a:t>article for a newspaper </a:t>
            </a:r>
            <a:r>
              <a:rPr lang="en-US" dirty="0"/>
              <a:t>in which you explain your point of view on this statement. </a:t>
            </a:r>
            <a:endParaRPr lang="en-GB" dirty="0"/>
          </a:p>
        </p:txBody>
      </p:sp>
    </p:spTree>
    <p:extLst>
      <p:ext uri="{BB962C8B-B14F-4D97-AF65-F5344CB8AC3E}">
        <p14:creationId xmlns:p14="http://schemas.microsoft.com/office/powerpoint/2010/main" val="11233892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0330" y="1166842"/>
            <a:ext cx="11317357" cy="4247317"/>
          </a:xfrm>
          <a:prstGeom prst="rect">
            <a:avLst/>
          </a:prstGeom>
          <a:noFill/>
        </p:spPr>
        <p:txBody>
          <a:bodyPr wrap="square" rtlCol="0">
            <a:spAutoFit/>
          </a:bodyPr>
          <a:lstStyle/>
          <a:p>
            <a:r>
              <a:rPr lang="en-GB" dirty="0">
                <a:latin typeface="Candara" panose="020E0502030303020204" pitchFamily="34" charset="0"/>
              </a:rPr>
              <a:t>1	Decide on point of view</a:t>
            </a:r>
          </a:p>
          <a:p>
            <a:endParaRPr lang="en-GB" dirty="0">
              <a:latin typeface="Candara" panose="020E0502030303020204" pitchFamily="34" charset="0"/>
            </a:endParaRPr>
          </a:p>
          <a:p>
            <a:r>
              <a:rPr lang="en-GB" dirty="0">
                <a:latin typeface="Candara" panose="020E0502030303020204" pitchFamily="34" charset="0"/>
              </a:rPr>
              <a:t>2 	Annotate the question, thinking about purpose, audience, style and register</a:t>
            </a:r>
          </a:p>
          <a:p>
            <a:endParaRPr lang="en-GB" dirty="0">
              <a:latin typeface="Candara" panose="020E0502030303020204" pitchFamily="34" charset="0"/>
            </a:endParaRPr>
          </a:p>
          <a:p>
            <a:r>
              <a:rPr lang="en-GB" dirty="0">
                <a:latin typeface="Candara" panose="020E0502030303020204" pitchFamily="34" charset="0"/>
              </a:rPr>
              <a:t>3	Come up with a list of separate points with supporting evidence and detail – this will 	be your 	paragraph 	plan</a:t>
            </a:r>
          </a:p>
          <a:p>
            <a:endParaRPr lang="en-GB" dirty="0">
              <a:latin typeface="Candara" panose="020E0502030303020204" pitchFamily="34" charset="0"/>
            </a:endParaRPr>
          </a:p>
          <a:p>
            <a:r>
              <a:rPr lang="en-GB" dirty="0">
                <a:latin typeface="Candara" panose="020E0502030303020204" pitchFamily="34" charset="0"/>
              </a:rPr>
              <a:t>4	Write an introduction which is engaging and introduces the topic</a:t>
            </a:r>
          </a:p>
          <a:p>
            <a:endParaRPr lang="en-GB" dirty="0">
              <a:latin typeface="Candara" panose="020E0502030303020204" pitchFamily="34" charset="0"/>
            </a:endParaRPr>
          </a:p>
          <a:p>
            <a:r>
              <a:rPr lang="en-GB" dirty="0">
                <a:latin typeface="Candara" panose="020E0502030303020204" pitchFamily="34" charset="0"/>
              </a:rPr>
              <a:t>5	Write up your points into paragraphs using all appropriate features of writing to argue ( A FOREST and 	SHAMPOO). Include some counter-argument but make sure you argue against this!</a:t>
            </a:r>
          </a:p>
          <a:p>
            <a:endParaRPr lang="en-GB" dirty="0">
              <a:latin typeface="Candara" panose="020E0502030303020204" pitchFamily="34" charset="0"/>
            </a:endParaRPr>
          </a:p>
          <a:p>
            <a:r>
              <a:rPr lang="en-GB" dirty="0">
                <a:latin typeface="Candara" panose="020E0502030303020204" pitchFamily="34" charset="0"/>
              </a:rPr>
              <a:t>6	Make sure your paragraphs are linked and connected</a:t>
            </a:r>
          </a:p>
          <a:p>
            <a:endParaRPr lang="en-GB" dirty="0">
              <a:latin typeface="Candara" panose="020E0502030303020204" pitchFamily="34" charset="0"/>
            </a:endParaRPr>
          </a:p>
          <a:p>
            <a:r>
              <a:rPr lang="en-GB" dirty="0">
                <a:latin typeface="Candara" panose="020E0502030303020204" pitchFamily="34" charset="0"/>
              </a:rPr>
              <a:t>7	Write an appropriate conclusion</a:t>
            </a:r>
          </a:p>
        </p:txBody>
      </p:sp>
      <p:sp>
        <p:nvSpPr>
          <p:cNvPr id="6" name="TextBox 5"/>
          <p:cNvSpPr txBox="1"/>
          <p:nvPr/>
        </p:nvSpPr>
        <p:spPr>
          <a:xfrm>
            <a:off x="5087888" y="116633"/>
            <a:ext cx="1296144" cy="584775"/>
          </a:xfrm>
          <a:prstGeom prst="rect">
            <a:avLst/>
          </a:prstGeom>
          <a:solidFill>
            <a:schemeClr val="accent3">
              <a:lumMod val="20000"/>
              <a:lumOff val="80000"/>
            </a:schemeClr>
          </a:solidFill>
        </p:spPr>
        <p:txBody>
          <a:bodyPr wrap="square" rtlCol="0">
            <a:spAutoFit/>
          </a:bodyPr>
          <a:lstStyle/>
          <a:p>
            <a:r>
              <a:rPr lang="en-GB" sz="3200" dirty="0">
                <a:latin typeface="Candara" panose="020E0502030303020204" pitchFamily="34" charset="0"/>
              </a:rPr>
              <a:t>Steps</a:t>
            </a:r>
          </a:p>
        </p:txBody>
      </p:sp>
    </p:spTree>
    <p:extLst>
      <p:ext uri="{BB962C8B-B14F-4D97-AF65-F5344CB8AC3E}">
        <p14:creationId xmlns:p14="http://schemas.microsoft.com/office/powerpoint/2010/main" val="40802832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1061" y="188640"/>
            <a:ext cx="11158330" cy="5016758"/>
          </a:xfrm>
          <a:prstGeom prst="rect">
            <a:avLst/>
          </a:prstGeom>
          <a:noFill/>
        </p:spPr>
        <p:txBody>
          <a:bodyPr wrap="square" rtlCol="0">
            <a:spAutoFit/>
          </a:bodyPr>
          <a:lstStyle/>
          <a:p>
            <a:r>
              <a:rPr lang="en-GB" sz="2800" dirty="0">
                <a:latin typeface="Candara" panose="020E0502030303020204" pitchFamily="34" charset="0"/>
              </a:rPr>
              <a:t>A plan:</a:t>
            </a:r>
          </a:p>
          <a:p>
            <a:endParaRPr lang="en-GB" sz="2800" dirty="0">
              <a:latin typeface="Candara" panose="020E0502030303020204" pitchFamily="34" charset="0"/>
            </a:endParaRPr>
          </a:p>
          <a:p>
            <a:pPr marL="342900" indent="-342900">
              <a:buFont typeface="Wingdings" panose="05000000000000000000" pitchFamily="2" charset="2"/>
              <a:buChar char="q"/>
            </a:pPr>
            <a:r>
              <a:rPr lang="en-GB" sz="2400" dirty="0">
                <a:latin typeface="Candara" panose="020E0502030303020204" pitchFamily="34" charset="0"/>
              </a:rPr>
              <a:t>A strong introduction – give the reader some detail and background information</a:t>
            </a:r>
          </a:p>
          <a:p>
            <a:pPr marL="342900" indent="-342900">
              <a:buFont typeface="Wingdings" panose="05000000000000000000" pitchFamily="2" charset="2"/>
              <a:buChar char="q"/>
            </a:pPr>
            <a:endParaRPr lang="en-GB" sz="2400" dirty="0">
              <a:latin typeface="Candara" panose="020E0502030303020204" pitchFamily="34" charset="0"/>
            </a:endParaRPr>
          </a:p>
          <a:p>
            <a:pPr marL="342900" indent="-342900">
              <a:buFont typeface="Wingdings" panose="05000000000000000000" pitchFamily="2" charset="2"/>
              <a:buChar char="q"/>
            </a:pPr>
            <a:r>
              <a:rPr lang="en-GB" sz="2400" dirty="0">
                <a:latin typeface="Candara" panose="020E0502030303020204" pitchFamily="34" charset="0"/>
              </a:rPr>
              <a:t>Four or five paragraphs that set out your argument – </a:t>
            </a:r>
          </a:p>
          <a:p>
            <a:pPr marL="342900" indent="-342900">
              <a:buFont typeface="Wingdings" panose="05000000000000000000" pitchFamily="2" charset="2"/>
              <a:buChar char="q"/>
            </a:pPr>
            <a:endParaRPr lang="en-GB" sz="2400" dirty="0">
              <a:latin typeface="Candara" panose="020E0502030303020204" pitchFamily="34" charset="0"/>
            </a:endParaRPr>
          </a:p>
          <a:p>
            <a:pPr marL="342900" indent="-342900">
              <a:buFont typeface="Wingdings" panose="05000000000000000000" pitchFamily="2" charset="2"/>
              <a:buChar char="ü"/>
            </a:pPr>
            <a:r>
              <a:rPr lang="en-GB" sz="2400" dirty="0">
                <a:latin typeface="Candara" panose="020E0502030303020204" pitchFamily="34" charset="0"/>
              </a:rPr>
              <a:t>Use the features of A FOREST and SHAMPOO</a:t>
            </a:r>
          </a:p>
          <a:p>
            <a:pPr marL="342900" indent="-342900">
              <a:buFont typeface="Wingdings" panose="05000000000000000000" pitchFamily="2" charset="2"/>
              <a:buChar char="ü"/>
            </a:pPr>
            <a:r>
              <a:rPr lang="en-GB" sz="2400" dirty="0">
                <a:latin typeface="Candara" panose="020E0502030303020204" pitchFamily="34" charset="0"/>
              </a:rPr>
              <a:t>Use counter-argument and show how it is wrong</a:t>
            </a:r>
          </a:p>
          <a:p>
            <a:pPr marL="342900" indent="-342900">
              <a:buFont typeface="Wingdings" panose="05000000000000000000" pitchFamily="2" charset="2"/>
              <a:buChar char="ü"/>
            </a:pPr>
            <a:r>
              <a:rPr lang="en-GB" sz="2400" dirty="0">
                <a:latin typeface="Candara" panose="020E0502030303020204" pitchFamily="34" charset="0"/>
              </a:rPr>
              <a:t>Use a variety of sentence lengths and types</a:t>
            </a:r>
          </a:p>
          <a:p>
            <a:pPr marL="342900" indent="-342900">
              <a:buFont typeface="Wingdings" panose="05000000000000000000" pitchFamily="2" charset="2"/>
              <a:buChar char="ü"/>
            </a:pPr>
            <a:r>
              <a:rPr lang="en-GB" sz="2400" dirty="0">
                <a:latin typeface="Candara" panose="020E0502030303020204" pitchFamily="34" charset="0"/>
              </a:rPr>
              <a:t>Connectors</a:t>
            </a:r>
          </a:p>
          <a:p>
            <a:pPr marL="342900" indent="-342900">
              <a:buFont typeface="Wingdings" panose="05000000000000000000" pitchFamily="2" charset="2"/>
              <a:buChar char="ü"/>
            </a:pPr>
            <a:r>
              <a:rPr lang="en-GB" sz="2400" dirty="0">
                <a:latin typeface="Candara" panose="020E0502030303020204" pitchFamily="34" charset="0"/>
              </a:rPr>
              <a:t>Use lots of evidence, opinion, anecdote, facts and figures</a:t>
            </a:r>
          </a:p>
          <a:p>
            <a:pPr marL="342900" indent="-342900">
              <a:buFont typeface="Wingdings" panose="05000000000000000000" pitchFamily="2" charset="2"/>
              <a:buChar char="ü"/>
            </a:pPr>
            <a:endParaRPr lang="en-GB" sz="2400" dirty="0">
              <a:latin typeface="Candara" panose="020E0502030303020204" pitchFamily="34" charset="0"/>
            </a:endParaRPr>
          </a:p>
          <a:p>
            <a:pPr marL="342900" indent="-342900">
              <a:buFont typeface="Wingdings" panose="05000000000000000000" pitchFamily="2" charset="2"/>
              <a:buChar char="q"/>
            </a:pPr>
            <a:r>
              <a:rPr lang="en-GB" sz="2400" dirty="0">
                <a:latin typeface="Candara" panose="020E0502030303020204" pitchFamily="34" charset="0"/>
              </a:rPr>
              <a:t>An effective conclusion that leaves your reader in no doubt as to your opinions</a:t>
            </a:r>
          </a:p>
        </p:txBody>
      </p:sp>
    </p:spTree>
    <p:extLst>
      <p:ext uri="{BB962C8B-B14F-4D97-AF65-F5344CB8AC3E}">
        <p14:creationId xmlns:p14="http://schemas.microsoft.com/office/powerpoint/2010/main" val="36206661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809" y="620689"/>
            <a:ext cx="11834191" cy="4893647"/>
          </a:xfrm>
          <a:prstGeom prst="rect">
            <a:avLst/>
          </a:prstGeom>
        </p:spPr>
        <p:txBody>
          <a:bodyPr wrap="square">
            <a:spAutoFit/>
          </a:bodyPr>
          <a:lstStyle/>
          <a:p>
            <a:r>
              <a:rPr lang="en-GB" sz="2400" dirty="0">
                <a:latin typeface="Candara" panose="020E0502030303020204" pitchFamily="34" charset="0"/>
              </a:rPr>
              <a:t>Structure:</a:t>
            </a:r>
          </a:p>
          <a:p>
            <a:endParaRPr lang="en-GB" sz="2400" dirty="0">
              <a:latin typeface="Candara" panose="020E0502030303020204" pitchFamily="34" charset="0"/>
            </a:endParaRPr>
          </a:p>
          <a:p>
            <a:pPr marL="342900" indent="-342900">
              <a:buFont typeface="Wingdings" panose="05000000000000000000" pitchFamily="2" charset="2"/>
              <a:buChar char="q"/>
            </a:pPr>
            <a:r>
              <a:rPr lang="en-GB" sz="2400" dirty="0">
                <a:latin typeface="Candara" panose="020E0502030303020204" pitchFamily="34" charset="0"/>
              </a:rPr>
              <a:t>Short opening paragraph which addresses the question and engages reader</a:t>
            </a:r>
          </a:p>
          <a:p>
            <a:endParaRPr lang="en-GB" sz="2400" dirty="0">
              <a:latin typeface="Candara" panose="020E0502030303020204" pitchFamily="34" charset="0"/>
            </a:endParaRPr>
          </a:p>
          <a:p>
            <a:pPr marL="342900" indent="-342900">
              <a:buFont typeface="Wingdings" panose="05000000000000000000" pitchFamily="2" charset="2"/>
              <a:buChar char="q"/>
            </a:pPr>
            <a:r>
              <a:rPr lang="en-GB" sz="2400" dirty="0">
                <a:latin typeface="Candara" panose="020E0502030303020204" pitchFamily="34" charset="0"/>
              </a:rPr>
              <a:t>First point with evidence</a:t>
            </a:r>
          </a:p>
          <a:p>
            <a:endParaRPr lang="en-GB" sz="2400" dirty="0">
              <a:latin typeface="Candara" panose="020E0502030303020204" pitchFamily="34" charset="0"/>
            </a:endParaRPr>
          </a:p>
          <a:p>
            <a:pPr marL="342900" indent="-342900">
              <a:buFont typeface="Wingdings" panose="05000000000000000000" pitchFamily="2" charset="2"/>
              <a:buChar char="q"/>
            </a:pPr>
            <a:r>
              <a:rPr lang="en-GB" sz="2400" dirty="0">
                <a:latin typeface="Candara" panose="020E0502030303020204" pitchFamily="34" charset="0"/>
              </a:rPr>
              <a:t>Second point with evidence</a:t>
            </a:r>
          </a:p>
          <a:p>
            <a:endParaRPr lang="en-GB" sz="2400" dirty="0">
              <a:latin typeface="Candara" panose="020E0502030303020204" pitchFamily="34" charset="0"/>
            </a:endParaRPr>
          </a:p>
          <a:p>
            <a:pPr marL="342900" indent="-342900">
              <a:buFont typeface="Wingdings" panose="05000000000000000000" pitchFamily="2" charset="2"/>
              <a:buChar char="q"/>
            </a:pPr>
            <a:r>
              <a:rPr lang="en-GB" sz="2400" dirty="0">
                <a:latin typeface="Candara" panose="020E0502030303020204" pitchFamily="34" charset="0"/>
              </a:rPr>
              <a:t>Third point with evidence</a:t>
            </a:r>
          </a:p>
          <a:p>
            <a:endParaRPr lang="en-GB" sz="2400" dirty="0">
              <a:latin typeface="Candara" panose="020E0502030303020204" pitchFamily="34" charset="0"/>
            </a:endParaRPr>
          </a:p>
          <a:p>
            <a:pPr marL="342900" indent="-342900">
              <a:buFont typeface="Wingdings" panose="05000000000000000000" pitchFamily="2" charset="2"/>
              <a:buChar char="q"/>
            </a:pPr>
            <a:r>
              <a:rPr lang="en-GB" sz="2400" dirty="0">
                <a:latin typeface="Candara" panose="020E0502030303020204" pitchFamily="34" charset="0"/>
              </a:rPr>
              <a:t>Counter argument(</a:t>
            </a:r>
            <a:r>
              <a:rPr lang="en-GB" sz="2400" b="1" dirty="0">
                <a:latin typeface="Candara" panose="020E0502030303020204" pitchFamily="34" charset="0"/>
              </a:rPr>
              <a:t>s</a:t>
            </a:r>
            <a:r>
              <a:rPr lang="en-GB" sz="2400" dirty="0">
                <a:latin typeface="Candara" panose="020E0502030303020204" pitchFamily="34" charset="0"/>
              </a:rPr>
              <a:t>) and how this / these is / are flawed</a:t>
            </a:r>
          </a:p>
          <a:p>
            <a:endParaRPr lang="en-GB" sz="2400" dirty="0">
              <a:latin typeface="Candara" panose="020E0502030303020204" pitchFamily="34" charset="0"/>
            </a:endParaRPr>
          </a:p>
          <a:p>
            <a:pPr marL="342900" indent="-342900">
              <a:buFont typeface="Wingdings" panose="05000000000000000000" pitchFamily="2" charset="2"/>
              <a:buChar char="q"/>
            </a:pPr>
            <a:r>
              <a:rPr lang="en-GB" sz="2400" dirty="0">
                <a:latin typeface="Candara" panose="020E0502030303020204" pitchFamily="34" charset="0"/>
              </a:rPr>
              <a:t>Conclusion, reflecting back</a:t>
            </a:r>
          </a:p>
        </p:txBody>
      </p:sp>
    </p:spTree>
    <p:extLst>
      <p:ext uri="{BB962C8B-B14F-4D97-AF65-F5344CB8AC3E}">
        <p14:creationId xmlns:p14="http://schemas.microsoft.com/office/powerpoint/2010/main" val="2346778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24FA163-721A-4B3A-B0B6-AB3918E5D843}"/>
              </a:ext>
            </a:extLst>
          </p:cNvPr>
          <p:cNvSpPr/>
          <p:nvPr/>
        </p:nvSpPr>
        <p:spPr>
          <a:xfrm>
            <a:off x="4979876" y="2637781"/>
            <a:ext cx="2232248" cy="1440160"/>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CAF65D0-5E32-4E9C-BC48-527C7B31258F}"/>
              </a:ext>
            </a:extLst>
          </p:cNvPr>
          <p:cNvSpPr txBox="1"/>
          <p:nvPr/>
        </p:nvSpPr>
        <p:spPr>
          <a:xfrm>
            <a:off x="5447928" y="3034697"/>
            <a:ext cx="1296144" cy="646331"/>
          </a:xfrm>
          <a:prstGeom prst="rect">
            <a:avLst/>
          </a:prstGeom>
          <a:noFill/>
        </p:spPr>
        <p:txBody>
          <a:bodyPr wrap="square" rtlCol="0">
            <a:spAutoFit/>
          </a:bodyPr>
          <a:lstStyle/>
          <a:p>
            <a:pPr algn="ctr"/>
            <a:r>
              <a:rPr lang="en-US" b="1" dirty="0"/>
              <a:t>Macbeth Context</a:t>
            </a:r>
            <a:endParaRPr lang="en-GB" b="1" dirty="0"/>
          </a:p>
        </p:txBody>
      </p:sp>
      <p:sp>
        <p:nvSpPr>
          <p:cNvPr id="7" name="TextBox 6">
            <a:extLst>
              <a:ext uri="{FF2B5EF4-FFF2-40B4-BE49-F238E27FC236}">
                <a16:creationId xmlns:a16="http://schemas.microsoft.com/office/drawing/2014/main" id="{D71F86D1-5402-4A13-9EC4-5A9E592B74AF}"/>
              </a:ext>
            </a:extLst>
          </p:cNvPr>
          <p:cNvSpPr txBox="1"/>
          <p:nvPr/>
        </p:nvSpPr>
        <p:spPr>
          <a:xfrm>
            <a:off x="1991544" y="620688"/>
            <a:ext cx="2520280" cy="369332"/>
          </a:xfrm>
          <a:prstGeom prst="rect">
            <a:avLst/>
          </a:prstGeom>
          <a:noFill/>
        </p:spPr>
        <p:txBody>
          <a:bodyPr wrap="square">
            <a:spAutoFit/>
          </a:bodyPr>
          <a:lstStyle/>
          <a:p>
            <a:r>
              <a:rPr lang="en-GB" b="1" dirty="0">
                <a:latin typeface="Candara" panose="020E0502030303020204" pitchFamily="34" charset="0"/>
              </a:rPr>
              <a:t>The supernatural</a:t>
            </a:r>
          </a:p>
        </p:txBody>
      </p:sp>
      <p:sp>
        <p:nvSpPr>
          <p:cNvPr id="9" name="TextBox 8">
            <a:extLst>
              <a:ext uri="{FF2B5EF4-FFF2-40B4-BE49-F238E27FC236}">
                <a16:creationId xmlns:a16="http://schemas.microsoft.com/office/drawing/2014/main" id="{2F78D782-74F8-44F0-9A73-928F20B99D04}"/>
              </a:ext>
            </a:extLst>
          </p:cNvPr>
          <p:cNvSpPr txBox="1"/>
          <p:nvPr/>
        </p:nvSpPr>
        <p:spPr>
          <a:xfrm>
            <a:off x="7212125" y="620689"/>
            <a:ext cx="2985565" cy="646331"/>
          </a:xfrm>
          <a:prstGeom prst="rect">
            <a:avLst/>
          </a:prstGeom>
          <a:noFill/>
        </p:spPr>
        <p:txBody>
          <a:bodyPr wrap="square">
            <a:spAutoFit/>
          </a:bodyPr>
          <a:lstStyle/>
          <a:p>
            <a:r>
              <a:rPr lang="en-GB" b="1" dirty="0">
                <a:latin typeface="Candara" panose="020E0502030303020204" pitchFamily="34" charset="0"/>
              </a:rPr>
              <a:t>The divine right of kings and the chain of being</a:t>
            </a:r>
          </a:p>
        </p:txBody>
      </p:sp>
      <p:sp>
        <p:nvSpPr>
          <p:cNvPr id="11" name="TextBox 10">
            <a:extLst>
              <a:ext uri="{FF2B5EF4-FFF2-40B4-BE49-F238E27FC236}">
                <a16:creationId xmlns:a16="http://schemas.microsoft.com/office/drawing/2014/main" id="{F3F2058A-65F0-4953-A77F-774E942360B4}"/>
              </a:ext>
            </a:extLst>
          </p:cNvPr>
          <p:cNvSpPr txBox="1"/>
          <p:nvPr/>
        </p:nvSpPr>
        <p:spPr>
          <a:xfrm>
            <a:off x="1981276" y="4907534"/>
            <a:ext cx="2746573" cy="923330"/>
          </a:xfrm>
          <a:prstGeom prst="rect">
            <a:avLst/>
          </a:prstGeom>
          <a:noFill/>
        </p:spPr>
        <p:txBody>
          <a:bodyPr wrap="square">
            <a:spAutoFit/>
          </a:bodyPr>
          <a:lstStyle/>
          <a:p>
            <a:r>
              <a:rPr lang="en-GB" b="1" dirty="0">
                <a:latin typeface="Candara" panose="020E0502030303020204" pitchFamily="34" charset="0"/>
              </a:rPr>
              <a:t>The role of women and subversion of gender stereotypes</a:t>
            </a:r>
          </a:p>
        </p:txBody>
      </p:sp>
      <p:sp>
        <p:nvSpPr>
          <p:cNvPr id="13" name="TextBox 12">
            <a:extLst>
              <a:ext uri="{FF2B5EF4-FFF2-40B4-BE49-F238E27FC236}">
                <a16:creationId xmlns:a16="http://schemas.microsoft.com/office/drawing/2014/main" id="{FB74A961-04B9-40D6-B3E0-FB2BE5810F7C}"/>
              </a:ext>
            </a:extLst>
          </p:cNvPr>
          <p:cNvSpPr txBox="1"/>
          <p:nvPr/>
        </p:nvSpPr>
        <p:spPr>
          <a:xfrm>
            <a:off x="7464154" y="5026730"/>
            <a:ext cx="2304254" cy="369332"/>
          </a:xfrm>
          <a:prstGeom prst="rect">
            <a:avLst/>
          </a:prstGeom>
          <a:noFill/>
        </p:spPr>
        <p:txBody>
          <a:bodyPr wrap="square">
            <a:spAutoFit/>
          </a:bodyPr>
          <a:lstStyle/>
          <a:p>
            <a:r>
              <a:rPr lang="en-GB" b="1" dirty="0">
                <a:latin typeface="Candara" panose="020E0502030303020204" pitchFamily="34" charset="0"/>
              </a:rPr>
              <a:t>Rule and kingship</a:t>
            </a:r>
          </a:p>
        </p:txBody>
      </p:sp>
      <p:pic>
        <p:nvPicPr>
          <p:cNvPr id="1026" name="Picture 2" descr="A Level Revision: A2 Literature: The ...">
            <a:extLst>
              <a:ext uri="{FF2B5EF4-FFF2-40B4-BE49-F238E27FC236}">
                <a16:creationId xmlns:a16="http://schemas.microsoft.com/office/drawing/2014/main" id="{B9B9175B-7922-49C3-8536-885BDD5557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5859" y="135769"/>
            <a:ext cx="978702" cy="548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beth: Complete GCSE Context Pack ...">
            <a:extLst>
              <a:ext uri="{FF2B5EF4-FFF2-40B4-BE49-F238E27FC236}">
                <a16:creationId xmlns:a16="http://schemas.microsoft.com/office/drawing/2014/main" id="{5DE1FB2C-EEC3-4ABB-8F4C-2A789959CD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933" y="86039"/>
            <a:ext cx="1063947" cy="5978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dy Macbeth: A Misunderstood Monster ...">
            <a:extLst>
              <a:ext uri="{FF2B5EF4-FFF2-40B4-BE49-F238E27FC236}">
                <a16:creationId xmlns:a16="http://schemas.microsoft.com/office/drawing/2014/main" id="{1F6494F2-B6EE-4398-A458-65AFA8D91E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4140" y="4084788"/>
            <a:ext cx="602140" cy="7966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cbeth timeline | Timetoast Timelines">
            <a:extLst>
              <a:ext uri="{FF2B5EF4-FFF2-40B4-BE49-F238E27FC236}">
                <a16:creationId xmlns:a16="http://schemas.microsoft.com/office/drawing/2014/main" id="{BE613D79-21C7-4DA2-8AE5-3DDAE6752A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8774" y="4112520"/>
            <a:ext cx="1115015" cy="64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885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386420-4BBF-4E49-AE69-66843AD7C3F0}"/>
              </a:ext>
            </a:extLst>
          </p:cNvPr>
          <p:cNvSpPr txBox="1"/>
          <p:nvPr/>
        </p:nvSpPr>
        <p:spPr>
          <a:xfrm>
            <a:off x="119270" y="115377"/>
            <a:ext cx="11940208" cy="830997"/>
          </a:xfrm>
          <a:prstGeom prst="rect">
            <a:avLst/>
          </a:prstGeom>
          <a:noFill/>
          <a:ln w="38100">
            <a:solidFill>
              <a:schemeClr val="tx1"/>
            </a:solidFill>
          </a:ln>
        </p:spPr>
        <p:txBody>
          <a:bodyPr wrap="square" rtlCol="0">
            <a:spAutoFit/>
          </a:bodyPr>
          <a:lstStyle/>
          <a:p>
            <a:r>
              <a:rPr lang="en-GB" sz="1200" b="1" dirty="0">
                <a:solidFill>
                  <a:srgbClr val="FF0000"/>
                </a:solidFill>
                <a:latin typeface="Candara" panose="020E0502030303020204" pitchFamily="34" charset="0"/>
              </a:rPr>
              <a:t>Help with your introduction</a:t>
            </a:r>
          </a:p>
          <a:p>
            <a:endParaRPr lang="en-GB" sz="1200" dirty="0">
              <a:latin typeface="Candara" panose="020E0502030303020204" pitchFamily="34" charset="0"/>
            </a:endParaRPr>
          </a:p>
          <a:p>
            <a:r>
              <a:rPr lang="en-GB" sz="1200" b="1" dirty="0">
                <a:latin typeface="Candara" panose="020E0502030303020204" pitchFamily="34" charset="0"/>
              </a:rPr>
              <a:t>What is happening to sport these days? Is it a level playing field for all? Is everyone given a fair crack of the whip? There are those that would argue that _______________ whilst others would probably say that ______________ Who is right? It is time we faced facts; modern sport has become __________________   </a:t>
            </a:r>
          </a:p>
        </p:txBody>
      </p:sp>
      <p:sp>
        <p:nvSpPr>
          <p:cNvPr id="5" name="TextBox 4">
            <a:extLst>
              <a:ext uri="{FF2B5EF4-FFF2-40B4-BE49-F238E27FC236}">
                <a16:creationId xmlns:a16="http://schemas.microsoft.com/office/drawing/2014/main" id="{0D3857AB-2BFF-42D3-BC92-B324DFF09404}"/>
              </a:ext>
            </a:extLst>
          </p:cNvPr>
          <p:cNvSpPr txBox="1"/>
          <p:nvPr/>
        </p:nvSpPr>
        <p:spPr>
          <a:xfrm>
            <a:off x="119270" y="1010263"/>
            <a:ext cx="11940208" cy="830997"/>
          </a:xfrm>
          <a:prstGeom prst="rect">
            <a:avLst/>
          </a:prstGeom>
          <a:noFill/>
          <a:ln w="38100">
            <a:solidFill>
              <a:schemeClr val="tx1"/>
            </a:solidFill>
          </a:ln>
        </p:spPr>
        <p:txBody>
          <a:bodyPr wrap="square" rtlCol="0">
            <a:spAutoFit/>
          </a:bodyPr>
          <a:lstStyle/>
          <a:p>
            <a:r>
              <a:rPr lang="en-GB" sz="1200" b="1" dirty="0">
                <a:solidFill>
                  <a:srgbClr val="FF0000"/>
                </a:solidFill>
                <a:latin typeface="Candara" panose="020E0502030303020204" pitchFamily="34" charset="0"/>
              </a:rPr>
              <a:t>Help with your first paragraph</a:t>
            </a:r>
          </a:p>
          <a:p>
            <a:endParaRPr lang="en-GB" sz="1200" dirty="0">
              <a:latin typeface="Candara" panose="020E0502030303020204" pitchFamily="34" charset="0"/>
            </a:endParaRPr>
          </a:p>
          <a:p>
            <a:r>
              <a:rPr lang="en-GB" sz="1200" b="1" dirty="0">
                <a:latin typeface="Candara" panose="020E0502030303020204" pitchFamily="34" charset="0"/>
              </a:rPr>
              <a:t>Firstly, let me point out that______________________ Have you ever stopped to think that_______________________? One of the most important points we have to bear in mind is___________ It is often said that________________________</a:t>
            </a:r>
          </a:p>
        </p:txBody>
      </p:sp>
      <p:sp>
        <p:nvSpPr>
          <p:cNvPr id="6" name="TextBox 5">
            <a:extLst>
              <a:ext uri="{FF2B5EF4-FFF2-40B4-BE49-F238E27FC236}">
                <a16:creationId xmlns:a16="http://schemas.microsoft.com/office/drawing/2014/main" id="{94A0A9BD-EB8E-4274-A99A-F860B9D8A773}"/>
              </a:ext>
            </a:extLst>
          </p:cNvPr>
          <p:cNvSpPr txBox="1"/>
          <p:nvPr/>
        </p:nvSpPr>
        <p:spPr>
          <a:xfrm>
            <a:off x="119270" y="1940515"/>
            <a:ext cx="11940208" cy="830997"/>
          </a:xfrm>
          <a:prstGeom prst="rect">
            <a:avLst/>
          </a:prstGeom>
          <a:noFill/>
          <a:ln w="38100">
            <a:solidFill>
              <a:schemeClr val="tx1"/>
            </a:solidFill>
          </a:ln>
        </p:spPr>
        <p:txBody>
          <a:bodyPr wrap="square" rtlCol="0">
            <a:spAutoFit/>
          </a:bodyPr>
          <a:lstStyle/>
          <a:p>
            <a:r>
              <a:rPr lang="en-GB" sz="1200" b="1" dirty="0">
                <a:solidFill>
                  <a:srgbClr val="FF0000"/>
                </a:solidFill>
                <a:latin typeface="Candara" panose="020E0502030303020204" pitchFamily="34" charset="0"/>
              </a:rPr>
              <a:t>Help with your second paragraph</a:t>
            </a:r>
          </a:p>
          <a:p>
            <a:endParaRPr lang="en-GB" sz="1200" dirty="0">
              <a:latin typeface="Candara" panose="020E0502030303020204" pitchFamily="34" charset="0"/>
            </a:endParaRPr>
          </a:p>
          <a:p>
            <a:r>
              <a:rPr lang="en-GB" sz="1200" b="1" dirty="0">
                <a:latin typeface="Candara" panose="020E0502030303020204" pitchFamily="34" charset="0"/>
              </a:rPr>
              <a:t>Next, let’s focus on the incredibly important topic of____________ Isn’t it true that______________________________? Only the other day, I saw______________________ This tells me that_________________________________ </a:t>
            </a:r>
          </a:p>
        </p:txBody>
      </p:sp>
      <p:sp>
        <p:nvSpPr>
          <p:cNvPr id="7" name="TextBox 6">
            <a:extLst>
              <a:ext uri="{FF2B5EF4-FFF2-40B4-BE49-F238E27FC236}">
                <a16:creationId xmlns:a16="http://schemas.microsoft.com/office/drawing/2014/main" id="{103CD5F1-4BC4-47CD-930C-A30F058CC18C}"/>
              </a:ext>
            </a:extLst>
          </p:cNvPr>
          <p:cNvSpPr txBox="1"/>
          <p:nvPr/>
        </p:nvSpPr>
        <p:spPr>
          <a:xfrm>
            <a:off x="119270" y="2870767"/>
            <a:ext cx="11940208" cy="830997"/>
          </a:xfrm>
          <a:prstGeom prst="rect">
            <a:avLst/>
          </a:prstGeom>
          <a:noFill/>
          <a:ln w="38100">
            <a:solidFill>
              <a:schemeClr val="tx1"/>
            </a:solidFill>
          </a:ln>
        </p:spPr>
        <p:txBody>
          <a:bodyPr wrap="square" rtlCol="0">
            <a:spAutoFit/>
          </a:bodyPr>
          <a:lstStyle/>
          <a:p>
            <a:r>
              <a:rPr lang="en-GB" sz="1200" b="1" dirty="0">
                <a:solidFill>
                  <a:srgbClr val="FF0000"/>
                </a:solidFill>
                <a:latin typeface="Candara" panose="020E0502030303020204" pitchFamily="34" charset="0"/>
              </a:rPr>
              <a:t>Help with your third paragraph (Putting the other argument and showing how it is wrong)</a:t>
            </a:r>
          </a:p>
          <a:p>
            <a:endParaRPr lang="en-GB" sz="1200" dirty="0">
              <a:latin typeface="Candara" panose="020E0502030303020204" pitchFamily="34" charset="0"/>
            </a:endParaRPr>
          </a:p>
          <a:p>
            <a:r>
              <a:rPr lang="en-GB" sz="1200" b="1" dirty="0">
                <a:latin typeface="Candara" panose="020E0502030303020204" pitchFamily="34" charset="0"/>
              </a:rPr>
              <a:t>Now, some people would say that____________________________ That just sounds____________________________________ They need to remember that_________________________ On top of this,______________________________________</a:t>
            </a:r>
          </a:p>
        </p:txBody>
      </p:sp>
      <p:sp>
        <p:nvSpPr>
          <p:cNvPr id="8" name="TextBox 7">
            <a:extLst>
              <a:ext uri="{FF2B5EF4-FFF2-40B4-BE49-F238E27FC236}">
                <a16:creationId xmlns:a16="http://schemas.microsoft.com/office/drawing/2014/main" id="{1C1D31D8-7AFF-4FC1-8F3D-6E6350D66A5B}"/>
              </a:ext>
            </a:extLst>
          </p:cNvPr>
          <p:cNvSpPr txBox="1"/>
          <p:nvPr/>
        </p:nvSpPr>
        <p:spPr>
          <a:xfrm>
            <a:off x="119270" y="3868116"/>
            <a:ext cx="11940208" cy="830997"/>
          </a:xfrm>
          <a:prstGeom prst="rect">
            <a:avLst/>
          </a:prstGeom>
          <a:noFill/>
          <a:ln w="38100">
            <a:solidFill>
              <a:schemeClr val="tx1"/>
            </a:solidFill>
          </a:ln>
        </p:spPr>
        <p:txBody>
          <a:bodyPr wrap="square" rtlCol="0">
            <a:spAutoFit/>
          </a:bodyPr>
          <a:lstStyle/>
          <a:p>
            <a:r>
              <a:rPr lang="en-GB" sz="1200" b="1" dirty="0">
                <a:solidFill>
                  <a:srgbClr val="FF0000"/>
                </a:solidFill>
                <a:latin typeface="Candara" panose="020E0502030303020204" pitchFamily="34" charset="0"/>
              </a:rPr>
              <a:t>Help with your fourth paragraph</a:t>
            </a:r>
          </a:p>
          <a:p>
            <a:endParaRPr lang="en-GB" sz="1200" dirty="0">
              <a:latin typeface="Candara" panose="020E0502030303020204" pitchFamily="34" charset="0"/>
            </a:endParaRPr>
          </a:p>
          <a:p>
            <a:r>
              <a:rPr lang="en-GB" sz="1200" b="1" dirty="0">
                <a:latin typeface="Candara" panose="020E0502030303020204" pitchFamily="34" charset="0"/>
              </a:rPr>
              <a:t>Researchers at Southampton University have carried out studies that show______________________ This proves beyond a doubt that___________________________ In fact, __________________ This just goes to show that________________________</a:t>
            </a:r>
          </a:p>
        </p:txBody>
      </p:sp>
      <p:sp>
        <p:nvSpPr>
          <p:cNvPr id="11" name="TextBox 10">
            <a:extLst>
              <a:ext uri="{FF2B5EF4-FFF2-40B4-BE49-F238E27FC236}">
                <a16:creationId xmlns:a16="http://schemas.microsoft.com/office/drawing/2014/main" id="{552D122A-9558-4DE4-B9B9-D5BB613398E2}"/>
              </a:ext>
            </a:extLst>
          </p:cNvPr>
          <p:cNvSpPr txBox="1"/>
          <p:nvPr/>
        </p:nvSpPr>
        <p:spPr>
          <a:xfrm>
            <a:off x="119270" y="4865465"/>
            <a:ext cx="11940208" cy="830997"/>
          </a:xfrm>
          <a:prstGeom prst="rect">
            <a:avLst/>
          </a:prstGeom>
          <a:noFill/>
          <a:ln w="38100">
            <a:solidFill>
              <a:schemeClr val="tx1"/>
            </a:solidFill>
          </a:ln>
        </p:spPr>
        <p:txBody>
          <a:bodyPr wrap="square" rtlCol="0">
            <a:spAutoFit/>
          </a:bodyPr>
          <a:lstStyle/>
          <a:p>
            <a:r>
              <a:rPr lang="en-GB" sz="1200" b="1" dirty="0">
                <a:solidFill>
                  <a:srgbClr val="FF0000"/>
                </a:solidFill>
                <a:latin typeface="Candara" panose="020E0502030303020204" pitchFamily="34" charset="0"/>
              </a:rPr>
              <a:t>Help with your fifth paragraph</a:t>
            </a:r>
          </a:p>
          <a:p>
            <a:endParaRPr lang="en-GB" sz="1200" dirty="0">
              <a:latin typeface="Candara" panose="020E0502030303020204" pitchFamily="34" charset="0"/>
            </a:endParaRPr>
          </a:p>
          <a:p>
            <a:r>
              <a:rPr lang="en-GB" sz="1200" b="1" dirty="0">
                <a:latin typeface="Candara" panose="020E0502030303020204" pitchFamily="34" charset="0"/>
              </a:rPr>
              <a:t>Finally, it is important to consider__________________________________ Surely, we all agree that___________________________________ Let’s face it;________________ You have to admit that_____________________ </a:t>
            </a:r>
          </a:p>
        </p:txBody>
      </p:sp>
      <p:sp>
        <p:nvSpPr>
          <p:cNvPr id="12" name="TextBox 11">
            <a:extLst>
              <a:ext uri="{FF2B5EF4-FFF2-40B4-BE49-F238E27FC236}">
                <a16:creationId xmlns:a16="http://schemas.microsoft.com/office/drawing/2014/main" id="{BC3079F9-0566-4323-BBC5-EDD7AAFF44D5}"/>
              </a:ext>
            </a:extLst>
          </p:cNvPr>
          <p:cNvSpPr txBox="1"/>
          <p:nvPr/>
        </p:nvSpPr>
        <p:spPr>
          <a:xfrm>
            <a:off x="125896" y="5847737"/>
            <a:ext cx="11940208" cy="646331"/>
          </a:xfrm>
          <a:prstGeom prst="rect">
            <a:avLst/>
          </a:prstGeom>
          <a:noFill/>
          <a:ln w="38100">
            <a:solidFill>
              <a:schemeClr val="tx1"/>
            </a:solidFill>
          </a:ln>
        </p:spPr>
        <p:txBody>
          <a:bodyPr wrap="square" rtlCol="0">
            <a:spAutoFit/>
          </a:bodyPr>
          <a:lstStyle/>
          <a:p>
            <a:r>
              <a:rPr lang="en-GB" sz="1200" b="1" dirty="0">
                <a:solidFill>
                  <a:srgbClr val="FF0000"/>
                </a:solidFill>
                <a:latin typeface="Candara" panose="020E0502030303020204" pitchFamily="34" charset="0"/>
              </a:rPr>
              <a:t>Help with your conclusion</a:t>
            </a:r>
          </a:p>
          <a:p>
            <a:endParaRPr lang="en-GB" sz="1200" dirty="0">
              <a:latin typeface="Candara" panose="020E0502030303020204" pitchFamily="34" charset="0"/>
            </a:endParaRPr>
          </a:p>
          <a:p>
            <a:r>
              <a:rPr lang="en-GB" sz="1200" b="1" dirty="0">
                <a:latin typeface="Candara" panose="020E0502030303020204" pitchFamily="34" charset="0"/>
              </a:rPr>
              <a:t>All in all, it is obvious that_______________________________ Clearly we need to______________________________</a:t>
            </a:r>
          </a:p>
        </p:txBody>
      </p:sp>
    </p:spTree>
    <p:extLst>
      <p:ext uri="{BB962C8B-B14F-4D97-AF65-F5344CB8AC3E}">
        <p14:creationId xmlns:p14="http://schemas.microsoft.com/office/powerpoint/2010/main" val="834717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B902CB9-C7DC-4673-B7D5-F22DCF0E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B8849-D64B-B323-4AD9-28C522F1AD74}"/>
              </a:ext>
            </a:extLst>
          </p:cNvPr>
          <p:cNvSpPr>
            <a:spLocks noGrp="1"/>
          </p:cNvSpPr>
          <p:nvPr>
            <p:ph type="title"/>
          </p:nvPr>
        </p:nvSpPr>
        <p:spPr>
          <a:xfrm>
            <a:off x="236668" y="-296896"/>
            <a:ext cx="5178659" cy="1690798"/>
          </a:xfrm>
        </p:spPr>
        <p:txBody>
          <a:bodyPr vert="horz" lIns="91440" tIns="45720" rIns="91440" bIns="45720" rtlCol="0" anchor="ctr">
            <a:normAutofit/>
          </a:bodyPr>
          <a:lstStyle/>
          <a:p>
            <a:r>
              <a:rPr lang="en-US" sz="4000" b="1" kern="1200" dirty="0">
                <a:solidFill>
                  <a:schemeClr val="tx1"/>
                </a:solidFill>
                <a:latin typeface="+mj-lt"/>
                <a:ea typeface="+mj-ea"/>
                <a:cs typeface="+mj-cs"/>
              </a:rPr>
              <a:t>Revision Resources </a:t>
            </a:r>
          </a:p>
        </p:txBody>
      </p:sp>
      <p:sp>
        <p:nvSpPr>
          <p:cNvPr id="3" name="TextBox 2">
            <a:extLst>
              <a:ext uri="{FF2B5EF4-FFF2-40B4-BE49-F238E27FC236}">
                <a16:creationId xmlns:a16="http://schemas.microsoft.com/office/drawing/2014/main" id="{CE509191-3538-067D-CF69-34DFF53D212E}"/>
              </a:ext>
            </a:extLst>
          </p:cNvPr>
          <p:cNvSpPr txBox="1"/>
          <p:nvPr/>
        </p:nvSpPr>
        <p:spPr>
          <a:xfrm>
            <a:off x="346676" y="1114964"/>
            <a:ext cx="4494831" cy="5391713"/>
          </a:xfrm>
          <a:prstGeom prst="rect">
            <a:avLst/>
          </a:prstGeom>
        </p:spPr>
        <p:txBody>
          <a:bodyPr vert="horz" lIns="91440" tIns="45720" rIns="91440" bIns="45720" rtlCol="0">
            <a:normAutofit/>
          </a:bodyPr>
          <a:lstStyle/>
          <a:p>
            <a:pPr>
              <a:lnSpc>
                <a:spcPct val="90000"/>
              </a:lnSpc>
              <a:spcAft>
                <a:spcPts val="600"/>
              </a:spcAft>
            </a:pPr>
            <a:r>
              <a:rPr lang="en-US" sz="2000" b="1" dirty="0"/>
              <a:t>YouTube:</a:t>
            </a:r>
            <a:endParaRPr lang="en-US" sz="2000" dirty="0"/>
          </a:p>
          <a:p>
            <a:pPr marL="285750" indent="-228600">
              <a:lnSpc>
                <a:spcPct val="90000"/>
              </a:lnSpc>
              <a:spcAft>
                <a:spcPts val="600"/>
              </a:spcAft>
              <a:buFont typeface="Arial" panose="020B0604020202020204" pitchFamily="34" charset="0"/>
              <a:buChar char="•"/>
            </a:pPr>
            <a:r>
              <a:rPr lang="en-US" sz="2000" dirty="0"/>
              <a:t>AQA Spotlight on English</a:t>
            </a:r>
          </a:p>
          <a:p>
            <a:pPr marL="285750" indent="-228600">
              <a:lnSpc>
                <a:spcPct val="90000"/>
              </a:lnSpc>
              <a:spcAft>
                <a:spcPts val="600"/>
              </a:spcAft>
              <a:buFont typeface="Arial" panose="020B0604020202020204" pitchFamily="34" charset="0"/>
              <a:buChar char="•"/>
            </a:pPr>
            <a:r>
              <a:rPr lang="en-US" sz="2000" dirty="0" err="1"/>
              <a:t>Mr</a:t>
            </a:r>
            <a:r>
              <a:rPr lang="en-US" sz="2000" dirty="0"/>
              <a:t> </a:t>
            </a:r>
            <a:r>
              <a:rPr lang="en-US" sz="2000" dirty="0" err="1"/>
              <a:t>Bruff</a:t>
            </a:r>
            <a:r>
              <a:rPr lang="en-US" sz="2000" dirty="0"/>
              <a:t> </a:t>
            </a:r>
          </a:p>
          <a:p>
            <a:pPr marL="285750"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b="1" dirty="0"/>
              <a:t>Textbooks:</a:t>
            </a:r>
          </a:p>
          <a:p>
            <a:pPr marL="342900" indent="-228600">
              <a:lnSpc>
                <a:spcPct val="90000"/>
              </a:lnSpc>
              <a:spcAft>
                <a:spcPts val="600"/>
              </a:spcAft>
              <a:buFont typeface="Arial" panose="020B0604020202020204" pitchFamily="34" charset="0"/>
              <a:buChar char="•"/>
            </a:pPr>
            <a:r>
              <a:rPr lang="en-US" sz="2000" dirty="0"/>
              <a:t>AQA Revision Guides</a:t>
            </a:r>
          </a:p>
          <a:p>
            <a:pPr marL="342900" indent="-228600">
              <a:lnSpc>
                <a:spcPct val="90000"/>
              </a:lnSpc>
              <a:spcAft>
                <a:spcPts val="600"/>
              </a:spcAft>
              <a:buFont typeface="Arial" panose="020B0604020202020204" pitchFamily="34" charset="0"/>
              <a:buChar char="•"/>
            </a:pPr>
            <a:r>
              <a:rPr lang="en-US" sz="2000" dirty="0"/>
              <a:t>AQA Revision cards</a:t>
            </a:r>
          </a:p>
          <a:p>
            <a:pPr marL="342900" indent="-228600">
              <a:lnSpc>
                <a:spcPct val="90000"/>
              </a:lnSpc>
              <a:spcAft>
                <a:spcPts val="600"/>
              </a:spcAft>
              <a:buFont typeface="Arial" panose="020B0604020202020204" pitchFamily="34" charset="0"/>
              <a:buChar char="•"/>
            </a:pPr>
            <a:r>
              <a:rPr lang="en-US" sz="2000" dirty="0"/>
              <a:t>AQA Revision Workbooks</a:t>
            </a:r>
          </a:p>
          <a:p>
            <a:pPr marL="342900" indent="-228600">
              <a:lnSpc>
                <a:spcPct val="90000"/>
              </a:lnSpc>
              <a:spcAft>
                <a:spcPts val="600"/>
              </a:spcAft>
              <a:buFont typeface="Arial" panose="020B0604020202020204" pitchFamily="34" charset="0"/>
              <a:buChar char="•"/>
            </a:pPr>
            <a:r>
              <a:rPr lang="en-US" sz="2000" dirty="0"/>
              <a:t>Snap Revision Guides </a:t>
            </a:r>
          </a:p>
          <a:p>
            <a:pPr marL="114300">
              <a:lnSpc>
                <a:spcPct val="90000"/>
              </a:lnSpc>
              <a:spcAft>
                <a:spcPts val="600"/>
              </a:spcAft>
            </a:pPr>
            <a:endParaRPr lang="en-US" sz="2000" b="1" dirty="0"/>
          </a:p>
          <a:p>
            <a:pPr marL="114300">
              <a:lnSpc>
                <a:spcPct val="90000"/>
              </a:lnSpc>
              <a:spcAft>
                <a:spcPts val="600"/>
              </a:spcAft>
            </a:pPr>
            <a:r>
              <a:rPr lang="en-US" sz="2000" b="1" dirty="0"/>
              <a:t>Past Papers</a:t>
            </a:r>
          </a:p>
          <a:p>
            <a:pPr marL="457200" indent="-342900">
              <a:lnSpc>
                <a:spcPct val="90000"/>
              </a:lnSpc>
              <a:spcAft>
                <a:spcPts val="600"/>
              </a:spcAft>
              <a:buFont typeface="Arial" panose="020B0604020202020204" pitchFamily="34" charset="0"/>
              <a:buChar char="•"/>
            </a:pPr>
            <a:r>
              <a:rPr lang="en-US" sz="2000" dirty="0"/>
              <a:t>AQA website </a:t>
            </a:r>
            <a:endParaRPr lang="en-US" sz="2000" b="1" dirty="0"/>
          </a:p>
          <a:p>
            <a:pPr marL="342900" indent="-228600">
              <a:lnSpc>
                <a:spcPct val="90000"/>
              </a:lnSpc>
              <a:spcAft>
                <a:spcPts val="600"/>
              </a:spcAft>
              <a:buFont typeface="Arial" panose="020B0604020202020204" pitchFamily="34" charset="0"/>
              <a:buChar char="•"/>
            </a:pPr>
            <a:endParaRPr lang="en-US" sz="2000" dirty="0"/>
          </a:p>
          <a:p>
            <a:pPr marL="114300">
              <a:lnSpc>
                <a:spcPct val="90000"/>
              </a:lnSpc>
              <a:spcAft>
                <a:spcPts val="600"/>
              </a:spcAft>
            </a:pPr>
            <a:r>
              <a:rPr lang="en-US" sz="2000" b="1" dirty="0"/>
              <a:t>In School Revision Sessions:</a:t>
            </a:r>
          </a:p>
          <a:p>
            <a:pPr marL="457200" indent="-342900">
              <a:lnSpc>
                <a:spcPct val="90000"/>
              </a:lnSpc>
              <a:spcAft>
                <a:spcPts val="600"/>
              </a:spcAft>
              <a:buFont typeface="Arial" panose="020B0604020202020204" pitchFamily="34" charset="0"/>
              <a:buChar char="•"/>
            </a:pPr>
            <a:r>
              <a:rPr lang="en-US" sz="2000" dirty="0"/>
              <a:t>Tuesday afterschool</a:t>
            </a:r>
          </a:p>
          <a:p>
            <a:pPr marL="34290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2000" dirty="0"/>
          </a:p>
        </p:txBody>
      </p:sp>
      <p:pic>
        <p:nvPicPr>
          <p:cNvPr id="7" name="Picture 6">
            <a:extLst>
              <a:ext uri="{FF2B5EF4-FFF2-40B4-BE49-F238E27FC236}">
                <a16:creationId xmlns:a16="http://schemas.microsoft.com/office/drawing/2014/main" id="{74C470AE-C450-8376-2D7C-98145218C617}"/>
              </a:ext>
            </a:extLst>
          </p:cNvPr>
          <p:cNvPicPr>
            <a:picLocks noChangeAspect="1"/>
          </p:cNvPicPr>
          <p:nvPr/>
        </p:nvPicPr>
        <p:blipFill rotWithShape="1">
          <a:blip r:embed="rId2"/>
          <a:srcRect t="4664" r="3" b="9518"/>
          <a:stretch/>
        </p:blipFill>
        <p:spPr>
          <a:xfrm>
            <a:off x="5195933" y="1114965"/>
            <a:ext cx="3325118" cy="2788286"/>
          </a:xfrm>
          <a:prstGeom prst="rect">
            <a:avLst/>
          </a:prstGeom>
        </p:spPr>
      </p:pic>
      <p:pic>
        <p:nvPicPr>
          <p:cNvPr id="5" name="Picture 4">
            <a:extLst>
              <a:ext uri="{FF2B5EF4-FFF2-40B4-BE49-F238E27FC236}">
                <a16:creationId xmlns:a16="http://schemas.microsoft.com/office/drawing/2014/main" id="{B2E87BCA-FCDE-EF17-84C4-3FF590C7BAB7}"/>
              </a:ext>
            </a:extLst>
          </p:cNvPr>
          <p:cNvPicPr>
            <a:picLocks noChangeAspect="1"/>
          </p:cNvPicPr>
          <p:nvPr/>
        </p:nvPicPr>
        <p:blipFill rotWithShape="1">
          <a:blip r:embed="rId3"/>
          <a:srcRect l="3536" r="4" b="4"/>
          <a:stretch/>
        </p:blipFill>
        <p:spPr>
          <a:xfrm>
            <a:off x="8672469" y="2145277"/>
            <a:ext cx="3325118" cy="1757974"/>
          </a:xfrm>
          <a:prstGeom prst="rect">
            <a:avLst/>
          </a:prstGeom>
        </p:spPr>
      </p:pic>
      <p:pic>
        <p:nvPicPr>
          <p:cNvPr id="13" name="Picture 12">
            <a:extLst>
              <a:ext uri="{FF2B5EF4-FFF2-40B4-BE49-F238E27FC236}">
                <a16:creationId xmlns:a16="http://schemas.microsoft.com/office/drawing/2014/main" id="{5E12ABCC-3C5F-BBC3-109C-994CB713B962}"/>
              </a:ext>
            </a:extLst>
          </p:cNvPr>
          <p:cNvPicPr>
            <a:picLocks noChangeAspect="1"/>
          </p:cNvPicPr>
          <p:nvPr/>
        </p:nvPicPr>
        <p:blipFill rotWithShape="1">
          <a:blip r:embed="rId4"/>
          <a:srcRect t="15394" b="13762"/>
          <a:stretch/>
        </p:blipFill>
        <p:spPr>
          <a:xfrm>
            <a:off x="5191604" y="4139118"/>
            <a:ext cx="2152419" cy="2152420"/>
          </a:xfrm>
          <a:prstGeom prst="rect">
            <a:avLst/>
          </a:prstGeom>
        </p:spPr>
      </p:pic>
      <p:pic>
        <p:nvPicPr>
          <p:cNvPr id="9" name="Picture 8">
            <a:extLst>
              <a:ext uri="{FF2B5EF4-FFF2-40B4-BE49-F238E27FC236}">
                <a16:creationId xmlns:a16="http://schemas.microsoft.com/office/drawing/2014/main" id="{AADBA65E-3B0F-6350-898A-028544428E29}"/>
              </a:ext>
            </a:extLst>
          </p:cNvPr>
          <p:cNvPicPr>
            <a:picLocks noChangeAspect="1"/>
          </p:cNvPicPr>
          <p:nvPr/>
        </p:nvPicPr>
        <p:blipFill rotWithShape="1">
          <a:blip r:embed="rId5"/>
          <a:srcRect t="8169" r="-3" b="18481"/>
          <a:stretch/>
        </p:blipFill>
        <p:spPr>
          <a:xfrm>
            <a:off x="7528164" y="4137019"/>
            <a:ext cx="2152419" cy="2152397"/>
          </a:xfrm>
          <a:prstGeom prst="rect">
            <a:avLst/>
          </a:prstGeom>
        </p:spPr>
      </p:pic>
      <p:pic>
        <p:nvPicPr>
          <p:cNvPr id="11" name="Picture 10">
            <a:extLst>
              <a:ext uri="{FF2B5EF4-FFF2-40B4-BE49-F238E27FC236}">
                <a16:creationId xmlns:a16="http://schemas.microsoft.com/office/drawing/2014/main" id="{772ADCF5-3C54-B646-A1C6-A5C771D82FC2}"/>
              </a:ext>
            </a:extLst>
          </p:cNvPr>
          <p:cNvPicPr>
            <a:picLocks noChangeAspect="1"/>
          </p:cNvPicPr>
          <p:nvPr/>
        </p:nvPicPr>
        <p:blipFill rotWithShape="1">
          <a:blip r:embed="rId6"/>
          <a:srcRect t="19488" r="2" b="12233"/>
          <a:stretch/>
        </p:blipFill>
        <p:spPr>
          <a:xfrm>
            <a:off x="9845167" y="4441223"/>
            <a:ext cx="2152419" cy="1846060"/>
          </a:xfrm>
          <a:prstGeom prst="rect">
            <a:avLst/>
          </a:prstGeom>
        </p:spPr>
      </p:pic>
      <p:pic>
        <p:nvPicPr>
          <p:cNvPr id="14" name="Picture 13">
            <a:extLst>
              <a:ext uri="{FF2B5EF4-FFF2-40B4-BE49-F238E27FC236}">
                <a16:creationId xmlns:a16="http://schemas.microsoft.com/office/drawing/2014/main" id="{AD3B528C-2343-5B3E-B64C-4E196F4B51B5}"/>
              </a:ext>
            </a:extLst>
          </p:cNvPr>
          <p:cNvPicPr>
            <a:picLocks noChangeAspect="1"/>
          </p:cNvPicPr>
          <p:nvPr/>
        </p:nvPicPr>
        <p:blipFill>
          <a:blip r:embed="rId7"/>
          <a:stretch>
            <a:fillRect/>
          </a:stretch>
        </p:blipFill>
        <p:spPr>
          <a:xfrm>
            <a:off x="10620192" y="1221763"/>
            <a:ext cx="1335140" cy="841321"/>
          </a:xfrm>
          <a:prstGeom prst="rect">
            <a:avLst/>
          </a:prstGeom>
        </p:spPr>
      </p:pic>
    </p:spTree>
    <p:extLst>
      <p:ext uri="{BB962C8B-B14F-4D97-AF65-F5344CB8AC3E}">
        <p14:creationId xmlns:p14="http://schemas.microsoft.com/office/powerpoint/2010/main" val="1743460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76A454E77B3B4D9D7654FA6412AC87" ma:contentTypeVersion="19" ma:contentTypeDescription="Create a new document." ma:contentTypeScope="" ma:versionID="8b423105a6c934db676f38ccab9fc9cc">
  <xsd:schema xmlns:xsd="http://www.w3.org/2001/XMLSchema" xmlns:xs="http://www.w3.org/2001/XMLSchema" xmlns:p="http://schemas.microsoft.com/office/2006/metadata/properties" xmlns:ns2="dcc6e9ca-86b9-4b3f-84c6-29c930ce532d" xmlns:ns3="2388ac28-7eb2-4bec-a93e-bf00ec59bd08" targetNamespace="http://schemas.microsoft.com/office/2006/metadata/properties" ma:root="true" ma:fieldsID="ba396838f01832119e3ac91a07cd792a" ns2:_="" ns3:_="">
    <xsd:import namespace="dcc6e9ca-86b9-4b3f-84c6-29c930ce532d"/>
    <xsd:import namespace="2388ac28-7eb2-4bec-a93e-bf00ec59bd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c6e9ca-86b9-4b3f-84c6-29c930ce5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7cbe9a-8433-4c84-a7e4-01526573eb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88ac28-7eb2-4bec-a93e-bf00ec59bd0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fb4507b-18e0-479c-a2a1-2e5aadfc0f0a}" ma:internalName="TaxCatchAll" ma:showField="CatchAllData" ma:web="2388ac28-7eb2-4bec-a93e-bf00ec59bd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c6e9ca-86b9-4b3f-84c6-29c930ce532d">
      <Terms xmlns="http://schemas.microsoft.com/office/infopath/2007/PartnerControls"/>
    </lcf76f155ced4ddcb4097134ff3c332f>
    <TaxCatchAll xmlns="2388ac28-7eb2-4bec-a93e-bf00ec59bd08" xsi:nil="true"/>
  </documentManagement>
</p:properties>
</file>

<file path=customXml/itemProps1.xml><?xml version="1.0" encoding="utf-8"?>
<ds:datastoreItem xmlns:ds="http://schemas.openxmlformats.org/officeDocument/2006/customXml" ds:itemID="{694AB18C-C56F-4128-BDF5-CFED4329D9BD}">
  <ds:schemaRefs>
    <ds:schemaRef ds:uri="http://schemas.microsoft.com/sharepoint/v3/contenttype/forms"/>
  </ds:schemaRefs>
</ds:datastoreItem>
</file>

<file path=customXml/itemProps2.xml><?xml version="1.0" encoding="utf-8"?>
<ds:datastoreItem xmlns:ds="http://schemas.openxmlformats.org/officeDocument/2006/customXml" ds:itemID="{18DBBEA6-C3EB-4D49-8DB1-BCC383B10A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c6e9ca-86b9-4b3f-84c6-29c930ce532d"/>
    <ds:schemaRef ds:uri="2388ac28-7eb2-4bec-a93e-bf00ec59bd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0CFE1D-132A-476A-A925-976F32C3BAC5}">
  <ds:schemaRefs>
    <ds:schemaRef ds:uri="http://schemas.microsoft.com/office/2006/documentManagement/types"/>
    <ds:schemaRef ds:uri="2388ac28-7eb2-4bec-a93e-bf00ec59bd08"/>
    <ds:schemaRef ds:uri="http://www.w3.org/XML/1998/namespace"/>
    <ds:schemaRef ds:uri="dcc6e9ca-86b9-4b3f-84c6-29c930ce532d"/>
    <ds:schemaRef ds:uri="http://schemas.microsoft.com/office/2006/metadata/properties"/>
    <ds:schemaRef ds:uri="http://schemas.microsoft.com/office/infopath/2007/PartnerControls"/>
    <ds:schemaRef ds:uri="http://purl.org/dc/terms/"/>
    <ds:schemaRef ds:uri="http://purl.org/dc/dcmityp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289</TotalTime>
  <Words>11485</Words>
  <Application>Microsoft Office PowerPoint</Application>
  <PresentationFormat>Widescreen</PresentationFormat>
  <Paragraphs>1159</Paragraphs>
  <Slides>91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91</vt:i4>
      </vt:variant>
    </vt:vector>
  </HeadingPairs>
  <TitlesOfParts>
    <vt:vector size="102" baseType="lpstr">
      <vt:lpstr>Aptos</vt:lpstr>
      <vt:lpstr>Arial</vt:lpstr>
      <vt:lpstr>Calibri</vt:lpstr>
      <vt:lpstr>Calibri Light</vt:lpstr>
      <vt:lpstr>Candara</vt:lpstr>
      <vt:lpstr>Merriweather</vt:lpstr>
      <vt:lpstr>Tahoma</vt:lpstr>
      <vt:lpstr>Times New Roman</vt:lpstr>
      <vt:lpstr>ui-sans-serif</vt:lpstr>
      <vt:lpstr>Wingdings</vt:lpstr>
      <vt:lpstr>Office Theme</vt:lpstr>
      <vt:lpstr>AQA English GCSE </vt:lpstr>
      <vt:lpstr>AQA GCSE Literature and Language </vt:lpstr>
      <vt:lpstr>Literature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Language  </vt:lpstr>
      <vt:lpstr>Key Skills - PEEEPEL</vt:lpstr>
      <vt:lpstr>Key Skills – Exploding Quotations </vt:lpstr>
      <vt:lpstr>Key Skills – Writing Skills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Revision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AQA English GCSE</dc:title>
  <dc:creator>Stephanie Dixon</dc:creator>
  <cp:lastModifiedBy>Cox, Mr A</cp:lastModifiedBy>
  <cp:revision>8</cp:revision>
  <dcterms:created xsi:type="dcterms:W3CDTF">2024-01-21T18:46:54Z</dcterms:created>
  <dcterms:modified xsi:type="dcterms:W3CDTF">2025-11-05T16:47:29Z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0x010100B276A454E77B3B4D9D7654FA6412AC87</vt:lpwstr>
  </property>
  <property fmtid="{D5CDD505-2E9C-101B-9397-08002B2CF9AE}" pid="3" name="MediaServiceImageTags">
    <vt:lpwstr/>
  </property>
</Properties>
</file>