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9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6FFB5-3949-478C-D1BD-AA198A4D4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D8151-2A77-5E98-1790-01974FE883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EEF64-B515-C23F-5F1D-59C92C321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A6F99-2AD7-C7A7-9ADB-4117B9110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A2882-6116-421A-D1F1-A8AACD647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783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4799C-531B-8518-6CF3-8D9B71FF5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E9E973-350E-7092-5B2C-D4B9336DA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7D046-E9AE-E307-A630-08E749C8A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30F99-236C-CFEB-EAEF-5B801D9DF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F9493-BA70-066F-2E54-9B128432F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49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A7A62E-CF9F-CFC0-A83E-EABC78DF6A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D60DE9-AE8F-6EB7-EE13-6130CA32A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C2762-4FCA-DF30-788E-D1E970D09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0C6C5-5524-492F-0BE2-10CB11DC8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0B18D-E789-DD5F-F2E5-7FAD4950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08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7A7D3-E11B-35BC-DD82-E1328C608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DF502-1133-4E35-ECF9-3095D012D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01334-62F2-35FE-A791-8E1043509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6544A-11D8-656D-B2D3-2C467482F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96F78-9D25-C92E-8C59-FDC972C4F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98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4D786-5827-D262-9AE5-7B71B5C1B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8C9A6-743A-35DB-76B9-F01AB7DF4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9F603-AFD8-F9AD-9CF6-498D7AD10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02F95-D8BB-3898-018E-6B017D98D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B537C-425C-A62F-5554-441DFB0B3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79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6AE5E-01C9-210E-8CC5-30FF0C893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535B4-6C92-6E5B-9756-6BA318C27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B7E8E1-34BE-721D-67D6-315211C98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A395D-5D1F-4974-590E-426A72D3C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2863C9-FF1A-22B2-5185-DCEC880D3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1FC97-3E41-C6C2-8162-7BB1DD1D5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84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6C747-6209-63E5-79D6-D2395A685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8A2A7-CF85-70C9-7D7B-2FDFCC74D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D0DCE-64D2-A8C0-910D-019033A2B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E614CF-D3E3-7FC6-0E13-D939FFBD7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EA0D66-83E9-ACDC-67CC-2532851DAD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D37268-436C-08DA-EBD1-EA22407C8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E2D7B-5CA9-6212-B99F-255234447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89AD69-338B-D248-56F0-E839E366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304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30D67-44C1-C604-ADC0-568B2D64F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86D260-6FA7-738D-95F6-15A3F9A38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8C056E-8B91-30E1-BDB3-B615509E5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7C05A7-1F54-2BC1-056A-F54B3A29C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532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7B8063-1008-BB4A-4828-DE9EC1EB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5A2AAE-E64D-93ED-C654-8EDE28317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80A91-253C-C4BB-96F4-B6062E462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01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DB78E-72D9-23FB-6A63-4F7CA413E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6A154-7B75-CA15-9EA8-4BD89044C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1EA4E-2F43-C7B2-2BB5-122E81A6A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34B13-4248-8A86-2E7A-F2D0DA7AE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6C05C4-4D9E-6519-4379-266EE88D9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98EE0-2285-4E4E-B784-5B8370601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09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8DA5F-DED6-C511-9B02-09C0C2CB4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20FDB4-2DBF-05F4-6151-3A1FBC268A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E8157A-307B-CEB1-A983-7A735AAE66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BB2130-3BE8-1DBD-7506-9BDFBAC7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8B86D-4E2B-4B9C-87E2-9F04EC377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77CC2-9345-D7FF-E27E-6BC6907CA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165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8728F0-9B83-7F63-685A-0950F9ED5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464ED-7038-7958-F71A-D5FED6BCB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77F77-18BE-2FB9-B055-5E196BF687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3DA2FF-C821-4E02-8D95-269137F3DDF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13656-5FE8-FCD5-192A-1C621D059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C95B0-1D1C-A6D9-7411-466A24A28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372CCA-220C-4C68-B933-C019D2599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500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nnahkettlemaths.co.uk/half-past-papers" TargetMode="External"/><Relationship Id="rId2" Type="http://schemas.openxmlformats.org/officeDocument/2006/relationships/hyperlink" Target="https://www.mathslinks.co.uk/half-exam-papers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bennettmaths.com/gcse-maths-revision/a-third-in-30/edexcel/" TargetMode="External"/><Relationship Id="rId4" Type="http://schemas.openxmlformats.org/officeDocument/2006/relationships/hyperlink" Target="https://www.mathsgenie.co.uk/practicetest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C123B-585E-792D-920E-FAA028350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C89730-CC8E-B1DF-141B-A4FF7C26AE64}"/>
              </a:ext>
            </a:extLst>
          </p:cNvPr>
          <p:cNvSpPr txBox="1"/>
          <p:nvPr/>
        </p:nvSpPr>
        <p:spPr>
          <a:xfrm>
            <a:off x="831273" y="221673"/>
            <a:ext cx="1889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Partial Papers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4C3676-750A-D3C0-6E57-C47241E06BC7}"/>
              </a:ext>
            </a:extLst>
          </p:cNvPr>
          <p:cNvSpPr txBox="1"/>
          <p:nvPr/>
        </p:nvSpPr>
        <p:spPr>
          <a:xfrm>
            <a:off x="831274" y="1191491"/>
            <a:ext cx="1037705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Condensing your revision down to a 45-minute half paper is more likely to have a more effective impact </a:t>
            </a:r>
            <a:r>
              <a:rPr lang="en-GB" sz="2000" u="sng" dirty="0"/>
              <a:t>if</a:t>
            </a:r>
            <a:r>
              <a:rPr lang="en-GB" sz="2000" dirty="0"/>
              <a:t> it is used to target the correct areas.</a:t>
            </a:r>
          </a:p>
          <a:p>
            <a:endParaRPr lang="en-GB" sz="2000" dirty="0"/>
          </a:p>
          <a:p>
            <a:r>
              <a:rPr lang="en-GB" sz="2000" dirty="0"/>
              <a:t>Consider the following when selecting revision material</a:t>
            </a:r>
          </a:p>
          <a:p>
            <a:endParaRPr lang="en-GB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	A </a:t>
            </a:r>
            <a:r>
              <a:rPr lang="en-GB" sz="2000" b="1" dirty="0"/>
              <a:t>grade 4</a:t>
            </a:r>
            <a:r>
              <a:rPr lang="en-GB" sz="2000" dirty="0"/>
              <a:t> on a </a:t>
            </a:r>
            <a:r>
              <a:rPr lang="en-GB" sz="2000" b="1" dirty="0"/>
              <a:t>foundation</a:t>
            </a:r>
            <a:r>
              <a:rPr lang="en-GB" sz="2000" dirty="0"/>
              <a:t> paper requires around 60% of the marks (48/80)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	A </a:t>
            </a:r>
            <a:r>
              <a:rPr lang="en-GB" sz="2000" b="1" dirty="0"/>
              <a:t>grade 5</a:t>
            </a:r>
            <a:r>
              <a:rPr lang="en-GB" sz="2000" dirty="0"/>
              <a:t> on a </a:t>
            </a:r>
            <a:r>
              <a:rPr lang="en-GB" sz="2000" b="1" dirty="0"/>
              <a:t>foundation</a:t>
            </a:r>
            <a:r>
              <a:rPr lang="en-GB" sz="2000" dirty="0"/>
              <a:t> paper requires around 75% of the marks (60/80)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	A </a:t>
            </a:r>
            <a:r>
              <a:rPr lang="en-GB" sz="2000" b="1" dirty="0"/>
              <a:t>grade 6</a:t>
            </a:r>
            <a:r>
              <a:rPr lang="en-GB" sz="2000" dirty="0"/>
              <a:t> on a </a:t>
            </a:r>
            <a:r>
              <a:rPr lang="en-GB" sz="2000" b="1" dirty="0"/>
              <a:t>higher</a:t>
            </a:r>
            <a:r>
              <a:rPr lang="en-GB" sz="2000" dirty="0"/>
              <a:t> paper requires around 50% of the marks (40/80)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/>
              <a:t>	A </a:t>
            </a:r>
            <a:r>
              <a:rPr lang="en-GB" sz="2000" b="1" dirty="0"/>
              <a:t>grade 8</a:t>
            </a:r>
            <a:r>
              <a:rPr lang="en-GB" sz="2000" dirty="0"/>
              <a:t> on a </a:t>
            </a:r>
            <a:r>
              <a:rPr lang="en-GB" sz="2000" b="1" dirty="0"/>
              <a:t>higher</a:t>
            </a:r>
            <a:r>
              <a:rPr lang="en-GB" sz="2000" dirty="0"/>
              <a:t> paper requires around 72% of the marks (58/80)*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*the summer 2025 did have a higher percentage of 78% for a grade 8 </a:t>
            </a:r>
          </a:p>
          <a:p>
            <a:endParaRPr lang="en-GB" dirty="0"/>
          </a:p>
          <a:p>
            <a:r>
              <a:rPr lang="en-GB" dirty="0"/>
              <a:t>	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88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83EC4-5311-1E17-D828-AE4AB1323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EC8FFA-76A7-D312-0D71-D707565C09C8}"/>
              </a:ext>
            </a:extLst>
          </p:cNvPr>
          <p:cNvSpPr txBox="1"/>
          <p:nvPr/>
        </p:nvSpPr>
        <p:spPr>
          <a:xfrm>
            <a:off x="831273" y="221672"/>
            <a:ext cx="2507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Partial Papers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8C68BF-F658-FFD1-6E46-9426C622FF42}"/>
              </a:ext>
            </a:extLst>
          </p:cNvPr>
          <p:cNvSpPr txBox="1"/>
          <p:nvPr/>
        </p:nvSpPr>
        <p:spPr>
          <a:xfrm>
            <a:off x="831274" y="1191491"/>
            <a:ext cx="103770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dirty="0"/>
              <a:t>Where to find them: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Maths Links - Half Exam Papers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Half Past Papers — Hannah Kettle Maths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hlinkClick r:id="rId4"/>
              </a:rPr>
              <a:t>https://www.mathsgenie.co.uk/practicetests.php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5"/>
              </a:rPr>
              <a:t>Bennett Maths - Edexcel</a:t>
            </a:r>
            <a:endParaRPr lang="en-GB" dirty="0"/>
          </a:p>
          <a:p>
            <a:endParaRPr lang="en-GB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84C3712-5CBC-9910-3AD9-CD0E4C88D435}"/>
              </a:ext>
            </a:extLst>
          </p:cNvPr>
          <p:cNvCxnSpPr/>
          <p:nvPr/>
        </p:nvCxnSpPr>
        <p:spPr>
          <a:xfrm flipH="1">
            <a:off x="4738255" y="2313709"/>
            <a:ext cx="27016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A0E69F8-60C9-D13A-A829-3FE30358B6DD}"/>
              </a:ext>
            </a:extLst>
          </p:cNvPr>
          <p:cNvSpPr txBox="1"/>
          <p:nvPr/>
        </p:nvSpPr>
        <p:spPr>
          <a:xfrm>
            <a:off x="7439891" y="1852044"/>
            <a:ext cx="3313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These are divided into alternate pages. These resources are best for general revision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5B7A9CB-04B6-79EC-5721-2B8506A92CDD}"/>
              </a:ext>
            </a:extLst>
          </p:cNvPr>
          <p:cNvCxnSpPr>
            <a:cxnSpLocks/>
          </p:cNvCxnSpPr>
          <p:nvPr/>
        </p:nvCxnSpPr>
        <p:spPr>
          <a:xfrm flipH="1">
            <a:off x="5652655" y="3590966"/>
            <a:ext cx="9513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219C7EC-1DCF-F0E8-9337-36B40E567D92}"/>
              </a:ext>
            </a:extLst>
          </p:cNvPr>
          <p:cNvSpPr txBox="1"/>
          <p:nvPr/>
        </p:nvSpPr>
        <p:spPr>
          <a:xfrm>
            <a:off x="6603999" y="3129301"/>
            <a:ext cx="54428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Maths genie has broken their papers into first half and second half. Suggestions on how to use these:</a:t>
            </a:r>
            <a:br>
              <a:rPr lang="en-GB" dirty="0"/>
            </a:br>
            <a:endParaRPr lang="en-GB" dirty="0"/>
          </a:p>
          <a:p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Half Foundation – Aim for 100% if targeting a grade 4</a:t>
            </a:r>
          </a:p>
          <a:p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Half Foundation – Aim for 75% if targeting a grade 5</a:t>
            </a:r>
          </a:p>
          <a:p>
            <a:endParaRPr lang="en-GB" dirty="0"/>
          </a:p>
          <a:p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Half Higher – Aim for 100% if targeting a grade 6</a:t>
            </a:r>
          </a:p>
          <a:p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Half Higher – Aim for 70% if targeting a grade 8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A4EBDFE-B49B-C286-61D6-037314F4B9AC}"/>
              </a:ext>
            </a:extLst>
          </p:cNvPr>
          <p:cNvCxnSpPr>
            <a:cxnSpLocks/>
          </p:cNvCxnSpPr>
          <p:nvPr/>
        </p:nvCxnSpPr>
        <p:spPr>
          <a:xfrm flipV="1">
            <a:off x="2074884" y="4215265"/>
            <a:ext cx="0" cy="785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E35B0C8-EBF9-4B5B-9E36-FD933C167990}"/>
              </a:ext>
            </a:extLst>
          </p:cNvPr>
          <p:cNvSpPr txBox="1"/>
          <p:nvPr/>
        </p:nvSpPr>
        <p:spPr>
          <a:xfrm>
            <a:off x="523175" y="4927845"/>
            <a:ext cx="49203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Bennett maths had divided his papers into 3 thirds of 30 minutes.</a:t>
            </a:r>
          </a:p>
          <a:p>
            <a:r>
              <a:rPr lang="en-GB" dirty="0"/>
              <a:t>Final Third foundation – aiming for a Grade 5</a:t>
            </a:r>
          </a:p>
          <a:p>
            <a:r>
              <a:rPr lang="en-GB" dirty="0"/>
              <a:t>Middle Third higher – appropriate for those targeting a grade 7</a:t>
            </a:r>
          </a:p>
        </p:txBody>
      </p:sp>
    </p:spTree>
    <p:extLst>
      <p:ext uri="{BB962C8B-B14F-4D97-AF65-F5344CB8AC3E}">
        <p14:creationId xmlns:p14="http://schemas.microsoft.com/office/powerpoint/2010/main" val="245879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76A454E77B3B4D9D7654FA6412AC87" ma:contentTypeVersion="19" ma:contentTypeDescription="Create a new document." ma:contentTypeScope="" ma:versionID="8b423105a6c934db676f38ccab9fc9cc">
  <xsd:schema xmlns:xsd="http://www.w3.org/2001/XMLSchema" xmlns:xs="http://www.w3.org/2001/XMLSchema" xmlns:p="http://schemas.microsoft.com/office/2006/metadata/properties" xmlns:ns2="dcc6e9ca-86b9-4b3f-84c6-29c930ce532d" xmlns:ns3="2388ac28-7eb2-4bec-a93e-bf00ec59bd08" targetNamespace="http://schemas.microsoft.com/office/2006/metadata/properties" ma:root="true" ma:fieldsID="ba396838f01832119e3ac91a07cd792a" ns2:_="" ns3:_="">
    <xsd:import namespace="dcc6e9ca-86b9-4b3f-84c6-29c930ce532d"/>
    <xsd:import namespace="2388ac28-7eb2-4bec-a93e-bf00ec59bd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6e9ca-86b9-4b3f-84c6-29c930ce53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7cbe9a-8433-4c84-a7e4-01526573eb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8ac28-7eb2-4bec-a93e-bf00ec59bd0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fb4507b-18e0-479c-a2a1-2e5aadfc0f0a}" ma:internalName="TaxCatchAll" ma:showField="CatchAllData" ma:web="2388ac28-7eb2-4bec-a93e-bf00ec59bd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c6e9ca-86b9-4b3f-84c6-29c930ce532d">
      <Terms xmlns="http://schemas.microsoft.com/office/infopath/2007/PartnerControls"/>
    </lcf76f155ced4ddcb4097134ff3c332f>
    <TaxCatchAll xmlns="2388ac28-7eb2-4bec-a93e-bf00ec59bd08"/>
  </documentManagement>
</p:properties>
</file>

<file path=customXml/itemProps1.xml><?xml version="1.0" encoding="utf-8"?>
<ds:datastoreItem xmlns:ds="http://schemas.openxmlformats.org/officeDocument/2006/customXml" ds:itemID="{737A53DA-87ED-4818-8F80-B3E9982731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6e9ca-86b9-4b3f-84c6-29c930ce532d"/>
    <ds:schemaRef ds:uri="2388ac28-7eb2-4bec-a93e-bf00ec59bd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93DAC9-8084-4942-B88E-61ACBE26C0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2B5A0E-81BC-4DC8-81F8-37580737BE14}">
  <ds:schemaRefs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2388ac28-7eb2-4bec-a93e-bf00ec59bd08"/>
    <ds:schemaRef ds:uri="http://schemas.openxmlformats.org/package/2006/metadata/core-properties"/>
    <ds:schemaRef ds:uri="dcc6e9ca-86b9-4b3f-84c6-29c930ce532d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Williams, Mr D</dc:creator>
  <cp:lastModifiedBy>Williams, Mr D</cp:lastModifiedBy>
  <cp:revision>1</cp:revision>
  <dcterms:created xsi:type="dcterms:W3CDTF">2025-11-03T11:56:33Z</dcterms:created>
  <dcterms:modified xsi:type="dcterms:W3CDTF">2025-11-03T11:57:06Z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0x010100B276A454E77B3B4D9D7654FA6412AC87</vt:lpwstr>
  </property>
</Properties>
</file>