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65" r:id="rId8"/>
    <p:sldId id="266" r:id="rId9"/>
    <p:sldId id="272" r:id="rId10"/>
    <p:sldId id="267" r:id="rId11"/>
    <p:sldId id="268" r:id="rId12"/>
    <p:sldId id="270" r:id="rId13"/>
    <p:sldId id="27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13663-D716-495D-97DE-E9EBDFB8D0D7}" v="2" dt="2025-11-04T15:40:1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C365-E8BB-40FD-85A7-A329AE13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BF448-6E84-416C-8489-B4BD33304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B1C2-2B48-41F6-880F-83AC15EC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80AC-1C7D-4E6E-AC9A-01C600C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A1CF-CA77-4A4C-92DA-314326B2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6B18-3CBB-4456-A729-444E8A957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2C09E-1E78-4EF2-9B62-98A0F9895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476B0-8204-489C-89C5-7239F0A0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03AD8-3618-4D7B-B38F-6E99E984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F099-79F3-4B46-95AA-A6CCEA30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2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E3D18-0619-4FD4-8C26-B4A4E0428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2CBD6-4ECC-44B2-BD5B-A103605A5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1763F-E780-4F6F-8ACB-716D3024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D387-9A8D-4473-B69C-DADF3799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1C93-779A-4C1E-AAA1-09B62B40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2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26C9-769C-48D3-91A7-5976F6A2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D2CA8-807F-483E-8D76-74906A668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BB6E-ABDC-4BF5-851B-74D9F8E9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E41A6-373D-4DBB-92B6-34049699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4337-2C05-4F3B-8CD5-76880DA8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0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1280-E738-42E1-894D-9A7D6EF4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CBAD4-8260-4ADF-9BD6-E41CF951F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B44E-9F76-4D79-A705-6B31B6F7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67F18-B2E5-4287-AD17-24DF6358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A3BC9-BA4A-4E47-A0E6-2B3D28FB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2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7A6D-5E77-4193-B61C-4B358575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86F1-FB31-419D-9D47-DDF924D29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10D8D-123B-4A64-8F2F-AA1D1676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1945B-1077-4E66-ACA9-3C17218B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1DF54-8C89-465D-B78B-73CBA41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FA2C9-F377-4833-AE64-DBAF71D7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0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931B-7333-45C4-87EA-F462BCD8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F2883-EA37-4FD3-950C-FC4C7FCC0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DB0E0-CBCC-4E36-81A3-58A45837D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1F8B4-60FA-461C-BF9D-F1CB6C22E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3ABBC-0F10-4E15-9625-371D7EC62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4C40F-D598-4C1A-BB36-7287D4AA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591AF-CE26-48DF-A4E1-2E4C0242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C2103-E789-4F88-8D45-9A96CB10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5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17FC-9944-41CF-93AE-B98E12B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1AD19-6126-4CF6-9042-48869BCA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36ACD-10ED-4CE9-A7AB-F9B748C8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C6331-52A4-4E59-905C-5BE0575E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145DF-3838-469A-8175-F0D88149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54A2B-C33C-4614-8985-FF83A621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2EBA-2390-41FC-B610-B1B3437E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2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6C77-044A-41BE-8E44-70A7C54D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2773-CC2F-48F0-974A-29002E049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09E62-87AF-4FD8-BB61-68AB6507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BF19D-8B24-4CDC-BEEE-3EE8519A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573D0-9BA9-4F24-83A2-577F2E16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046EC-26DF-4FAC-8AB7-2810F13B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4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0E99-B3ED-4E68-A1A2-6FC0AA5C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15B96-2569-4793-A454-B6654076C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88957-F580-4D72-9CA4-DBC978329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ADF6-6C15-4394-B517-670FD1F3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9314D-8142-4F08-AAC6-2324E79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B5E79-E3E5-4265-B7A1-34E10173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5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930CF-599D-47E9-804C-504C9B01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38EAF-672E-4EF1-A0A1-C320A60A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217F-4557-4840-BD52-E6092165D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A60F-D796-4FED-BD72-B18595073CC8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8091-E5D0-4F9F-9B71-75101580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970B8-968E-4090-B245-53C323482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7106-3BEC-4204-A134-FE1D2CD26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og.noadswood.hants.sch.uk/app/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og.noadswood.hants.sch.uk/app/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C5C6-090C-41E2-B265-D0A079486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215" y="646716"/>
            <a:ext cx="9144000" cy="2387600"/>
          </a:xfrm>
        </p:spPr>
        <p:txBody>
          <a:bodyPr/>
          <a:lstStyle/>
          <a:p>
            <a:r>
              <a:rPr lang="en-GB" dirty="0" err="1"/>
              <a:t>Noadswood</a:t>
            </a:r>
            <a:r>
              <a:rPr lang="en-GB" dirty="0"/>
              <a:t> Science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3D5D3-0B68-4B87-9154-3DD0B8118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4215" y="4124552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/>
              <a:t>Supporting GCSE Revision in Science  </a:t>
            </a:r>
            <a:endParaRPr lang="en-GB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10CCA-2C64-4A6D-B041-3A490F523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3" y="963386"/>
            <a:ext cx="2269864" cy="22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5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The importance of homework …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07" y="1577384"/>
            <a:ext cx="6122314" cy="47517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lvl="1"/>
            <a:r>
              <a:rPr lang="en-GB" sz="4400" dirty="0"/>
              <a:t>Regular revision of core facts </a:t>
            </a:r>
          </a:p>
          <a:p>
            <a:pPr lvl="1"/>
            <a:r>
              <a:rPr lang="en-GB" sz="4400" dirty="0"/>
              <a:t>Year 11 – Summary sheet and weekly test </a:t>
            </a:r>
          </a:p>
          <a:p>
            <a:pPr lvl="1"/>
            <a:r>
              <a:rPr lang="en-GB" sz="4400" dirty="0"/>
              <a:t>Year 10 – Weekly quiz on previous units </a:t>
            </a:r>
          </a:p>
          <a:p>
            <a:endParaRPr lang="en-GB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E756A-AD14-4477-E49F-ADB5BEC2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241" y="4760836"/>
            <a:ext cx="5485821" cy="1956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C6798-E113-368C-4B1A-58C7DE04A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21" y="1914927"/>
            <a:ext cx="3599601" cy="2684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C13BDA-D549-C26B-5C25-78B6C430E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013" y="1953642"/>
            <a:ext cx="1777050" cy="26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BE7EC-0CF5-8F1D-6CA8-A59832CD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4225-59C6-3781-E7E7-3BA87B2A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Key ways we can help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65F085-0104-7801-0475-FA73E1DE6D98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86F6C5-8C5A-D2F8-DAAF-64DEEB3070A9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0E8D06-46F3-0D07-C673-5C27E98BA8D1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202226-01DC-CD6F-218B-6EDF53163080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62397D-0F91-CA54-43E0-723189FFF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D50108-1D65-1DE9-F36E-7113DC28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06" y="1577384"/>
            <a:ext cx="7951035" cy="47517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lvl="1"/>
            <a:r>
              <a:rPr lang="en-GB" sz="4400" dirty="0"/>
              <a:t> Organisation </a:t>
            </a:r>
          </a:p>
          <a:p>
            <a:pPr lvl="1"/>
            <a:r>
              <a:rPr lang="en-GB" sz="4400" dirty="0"/>
              <a:t> Keeping them on Track </a:t>
            </a:r>
          </a:p>
          <a:p>
            <a:pPr lvl="1"/>
            <a:r>
              <a:rPr lang="en-GB" sz="4400" dirty="0"/>
              <a:t> Checking progress </a:t>
            </a:r>
          </a:p>
          <a:p>
            <a:pPr lvl="1"/>
            <a:r>
              <a:rPr lang="en-GB" sz="4400" dirty="0"/>
              <a:t> TESTING </a:t>
            </a:r>
          </a:p>
          <a:p>
            <a:pPr lvl="1"/>
            <a:r>
              <a:rPr lang="en-GB" sz="4400" dirty="0"/>
              <a:t> Have they practiced questions</a:t>
            </a:r>
          </a:p>
          <a:p>
            <a:pPr lvl="1"/>
            <a:r>
              <a:rPr lang="en-GB" sz="4400" dirty="0"/>
              <a:t> Encouragement </a:t>
            </a:r>
            <a:r>
              <a:rPr lang="en-GB" sz="4400" dirty="0">
                <a:sym typeface="Wingdings" panose="05000000000000000000" pitchFamily="2" charset="2"/>
              </a:rPr>
              <a:t></a:t>
            </a:r>
            <a:endParaRPr lang="en-GB" sz="4400" dirty="0"/>
          </a:p>
          <a:p>
            <a:endParaRPr lang="en-GB" sz="4800" dirty="0"/>
          </a:p>
        </p:txBody>
      </p:sp>
      <p:pic>
        <p:nvPicPr>
          <p:cNvPr id="1026" name="Picture 2" descr="Well done note on paper post it pinned to a wooden board Stock Photo ...">
            <a:extLst>
              <a:ext uri="{FF2B5EF4-FFF2-40B4-BE49-F238E27FC236}">
                <a16:creationId xmlns:a16="http://schemas.microsoft.com/office/drawing/2014/main" id="{1DEDA413-9BCC-9F1C-761D-32A458027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10933" r="7299" b="6291"/>
          <a:stretch/>
        </p:blipFill>
        <p:spPr bwMode="auto">
          <a:xfrm>
            <a:off x="9134363" y="1834324"/>
            <a:ext cx="2708031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dbury Chocolate bars | Cadbury Gifts Direct | Cadbury Gifts Direct">
            <a:extLst>
              <a:ext uri="{FF2B5EF4-FFF2-40B4-BE49-F238E27FC236}">
                <a16:creationId xmlns:a16="http://schemas.microsoft.com/office/drawing/2014/main" id="{F93D9468-87F8-7D4F-0064-4E64FB601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17" b="76781" l="13924" r="86076">
                        <a14:foregroundMark x1="44937" y1="65172" x2="44937" y2="65172"/>
                        <a14:foregroundMark x1="30169" y1="45646" x2="30169" y2="45646"/>
                        <a14:foregroundMark x1="50000" y1="51451" x2="50000" y2="51451"/>
                        <a14:foregroundMark x1="53165" y1="50132" x2="53165" y2="50132"/>
                        <a14:foregroundMark x1="53797" y1="46174" x2="53797" y2="46174"/>
                        <a14:foregroundMark x1="52321" y1="42744" x2="52321" y2="42744"/>
                        <a14:foregroundMark x1="48734" y1="44591" x2="48734" y2="44591"/>
                        <a14:foregroundMark x1="50422" y1="47493" x2="50422" y2="47493"/>
                        <a14:foregroundMark x1="54641" y1="46702" x2="54641" y2="46702"/>
                        <a14:foregroundMark x1="57384" y1="44591" x2="57384" y2="44591"/>
                        <a14:foregroundMark x1="58861" y1="43799" x2="58861" y2="43799"/>
                        <a14:foregroundMark x1="59705" y1="45119" x2="59705" y2="45119"/>
                        <a14:foregroundMark x1="59705" y1="46702" x2="59705" y2="46702"/>
                        <a14:foregroundMark x1="58861" y1="48021" x2="58861" y2="48021"/>
                        <a14:foregroundMark x1="60759" y1="46702" x2="60759" y2="46702"/>
                        <a14:foregroundMark x1="62447" y1="44591" x2="62447" y2="44591"/>
                        <a14:foregroundMark x1="63924" y1="41689" x2="63924" y2="41689"/>
                        <a14:foregroundMark x1="65612" y1="43799" x2="65612" y2="43799"/>
                        <a14:foregroundMark x1="70675" y1="43799" x2="70675" y2="43799"/>
                        <a14:foregroundMark x1="69831" y1="42216" x2="69831" y2="42216"/>
                        <a14:foregroundMark x1="68354" y1="43272" x2="68354" y2="43272"/>
                        <a14:foregroundMark x1="69409" y1="44327" x2="69409" y2="44327"/>
                        <a14:foregroundMark x1="56962" y1="34037" x2="56962" y2="34037"/>
                        <a14:foregroundMark x1="54219" y1="34037" x2="54219" y2="34037"/>
                        <a14:foregroundMark x1="53376" y1="32982" x2="53376" y2="32982"/>
                        <a14:foregroundMark x1="46414" y1="50660" x2="46414" y2="50660"/>
                        <a14:foregroundMark x1="45570" y1="51451" x2="45570" y2="51451"/>
                        <a14:foregroundMark x1="44093" y1="52507" x2="44093" y2="52507"/>
                        <a14:foregroundMark x1="43249" y1="54354" x2="43249" y2="54354"/>
                        <a14:foregroundMark x1="43038" y1="51451" x2="43038" y2="51451"/>
                        <a14:foregroundMark x1="39451" y1="53826" x2="39451" y2="53826"/>
                        <a14:foregroundMark x1="40506" y1="54881" x2="40506" y2="54881"/>
                        <a14:foregroundMark x1="40506" y1="52507" x2="40506" y2="52507"/>
                        <a14:foregroundMark x1="39451" y1="53034" x2="39451" y2="53034"/>
                        <a14:foregroundMark x1="37975" y1="55937" x2="37975" y2="55937"/>
                        <a14:foregroundMark x1="35443" y1="54881" x2="35443" y2="54881"/>
                        <a14:foregroundMark x1="32068" y1="55409" x2="32068" y2="55409"/>
                        <a14:foregroundMark x1="33966" y1="58311" x2="33966" y2="58311"/>
                        <a14:foregroundMark x1="31646" y1="53562" x2="31646" y2="53562"/>
                        <a14:foregroundMark x1="31224" y1="58311" x2="31224" y2="58311"/>
                        <a14:foregroundMark x1="30380" y1="61214" x2="30380" y2="61214"/>
                        <a14:foregroundMark x1="30169" y1="60158" x2="30169" y2="60158"/>
                        <a14:foregroundMark x1="28059" y1="57784" x2="28059" y2="57784"/>
                        <a14:foregroundMark x1="56962" y1="57784" x2="56962" y2="57784"/>
                        <a14:foregroundMark x1="86076" y1="60158" x2="86076" y2="60158"/>
                        <a14:foregroundMark x1="14135" y1="41689" x2="14135" y2="41689"/>
                        <a14:foregroundMark x1="20042" y1="76781" x2="20042" y2="76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7" t="13809" r="6637" b="16876"/>
          <a:stretch/>
        </p:blipFill>
        <p:spPr bwMode="auto">
          <a:xfrm>
            <a:off x="8340969" y="4355767"/>
            <a:ext cx="3851031" cy="25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Key principles of Science Revision 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5" y="2141538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Summaris</a:t>
            </a:r>
            <a:r>
              <a:rPr lang="en-GB" dirty="0">
                <a:solidFill>
                  <a:srgbClr val="C00000"/>
                </a:solidFill>
              </a:rPr>
              <a:t>e key information </a:t>
            </a:r>
          </a:p>
          <a:p>
            <a:pPr marL="457200" lvl="1" indent="0">
              <a:buNone/>
            </a:pPr>
            <a:r>
              <a:rPr lang="en-GB" dirty="0"/>
              <a:t> Videos / Revision Guides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err="1"/>
              <a:t>Mindmaps</a:t>
            </a:r>
            <a:r>
              <a:rPr lang="en-GB" dirty="0"/>
              <a:t> </a:t>
            </a:r>
          </a:p>
          <a:p>
            <a:pPr marL="457200" lvl="1" indent="0">
              <a:buNone/>
            </a:pPr>
            <a:r>
              <a:rPr lang="en-GB" dirty="0"/>
              <a:t> 9 Box grids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Memorise</a:t>
            </a:r>
            <a:r>
              <a:rPr lang="en-GB" dirty="0">
                <a:solidFill>
                  <a:srgbClr val="C00000"/>
                </a:solidFill>
              </a:rPr>
              <a:t> core facts </a:t>
            </a:r>
          </a:p>
          <a:p>
            <a:pPr marL="457200" lvl="1" indent="0">
              <a:buNone/>
            </a:pPr>
            <a:r>
              <a:rPr lang="en-GB" dirty="0"/>
              <a:t> Cover and test 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err="1"/>
              <a:t>Brainscape</a:t>
            </a:r>
            <a:r>
              <a:rPr lang="en-GB" dirty="0"/>
              <a:t> cards / Revision cards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Recall</a:t>
            </a:r>
            <a:r>
              <a:rPr lang="en-GB" dirty="0">
                <a:solidFill>
                  <a:srgbClr val="C00000"/>
                </a:solidFill>
              </a:rPr>
              <a:t> practice</a:t>
            </a:r>
          </a:p>
          <a:p>
            <a:pPr marL="457200" lvl="1" indent="0">
              <a:buNone/>
            </a:pPr>
            <a:r>
              <a:rPr lang="en-GB" dirty="0" err="1"/>
              <a:t>Brainscape</a:t>
            </a:r>
            <a:r>
              <a:rPr lang="en-GB" dirty="0"/>
              <a:t> cards / Revision cards / HOMEWORK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rgbClr val="C00000"/>
                </a:solidFill>
              </a:rPr>
              <a:t>Practice</a:t>
            </a:r>
            <a:r>
              <a:rPr lang="en-GB" dirty="0">
                <a:solidFill>
                  <a:srgbClr val="C00000"/>
                </a:solidFill>
              </a:rPr>
              <a:t> Questions / Past papers </a:t>
            </a:r>
          </a:p>
          <a:p>
            <a:endParaRPr lang="en-GB" dirty="0"/>
          </a:p>
        </p:txBody>
      </p:sp>
      <p:pic>
        <p:nvPicPr>
          <p:cNvPr id="2050" name="Picture 2" descr="Top tips for revision success!">
            <a:extLst>
              <a:ext uri="{FF2B5EF4-FFF2-40B4-BE49-F238E27FC236}">
                <a16:creationId xmlns:a16="http://schemas.microsoft.com/office/drawing/2014/main" id="{F2338CF8-5D7D-4E74-AB5C-BABA47E6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18" y="1550183"/>
            <a:ext cx="5307817" cy="53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5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The Science Frog Page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1647DD-F0ED-42E8-802A-B62D96A9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6" y="1997360"/>
            <a:ext cx="10073368" cy="46433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AD2BC-D2D1-4316-9C89-3D7368CA8344}"/>
              </a:ext>
            </a:extLst>
          </p:cNvPr>
          <p:cNvSpPr txBox="1"/>
          <p:nvPr/>
        </p:nvSpPr>
        <p:spPr>
          <a:xfrm>
            <a:off x="10619948" y="5821321"/>
            <a:ext cx="1480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Frog OS (noadswood.hants.sch.uk)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770" y="360796"/>
            <a:ext cx="10515600" cy="1325563"/>
          </a:xfrm>
        </p:spPr>
        <p:txBody>
          <a:bodyPr/>
          <a:lstStyle/>
          <a:p>
            <a:r>
              <a:rPr lang="en-GB" dirty="0"/>
              <a:t>The Science Frog Page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AD2BC-D2D1-4316-9C89-3D7368CA8344}"/>
              </a:ext>
            </a:extLst>
          </p:cNvPr>
          <p:cNvSpPr txBox="1"/>
          <p:nvPr/>
        </p:nvSpPr>
        <p:spPr>
          <a:xfrm>
            <a:off x="8570368" y="6344071"/>
            <a:ext cx="4425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Frog OS (noadswood.hants.sch.uk)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9F861-8396-4029-9771-4F8DE1758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2053035"/>
            <a:ext cx="119253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1) Summarising 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5" y="2141538"/>
            <a:ext cx="63253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Videos / Revision Guide </a:t>
            </a:r>
          </a:p>
          <a:p>
            <a:r>
              <a:rPr lang="en-GB" sz="4400" dirty="0"/>
              <a:t>Split topics into sections (9 box grid) </a:t>
            </a:r>
          </a:p>
          <a:p>
            <a:r>
              <a:rPr lang="en-GB" sz="4400" dirty="0"/>
              <a:t>Make key notes </a:t>
            </a: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endParaRPr lang="en-GB" sz="48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B255411-7917-4389-8C29-51FB4E33A013}"/>
              </a:ext>
            </a:extLst>
          </p:cNvPr>
          <p:cNvSpPr/>
          <p:nvPr/>
        </p:nvSpPr>
        <p:spPr>
          <a:xfrm>
            <a:off x="7408558" y="2132064"/>
            <a:ext cx="4433836" cy="4143930"/>
          </a:xfrm>
          <a:prstGeom prst="wedgeRoundRectCallout">
            <a:avLst>
              <a:gd name="adj1" fmla="val -43399"/>
              <a:gd name="adj2" fmla="val -25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What can we do to help?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Remind students to use videos and revision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Check progress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Help with time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Organisation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GB" sz="2800" dirty="0"/>
          </a:p>
        </p:txBody>
      </p:sp>
      <p:pic>
        <p:nvPicPr>
          <p:cNvPr id="13" name="Picture 2" descr="Pin by Stephanie King on books &amp; study | Chem notes, Study notes ...">
            <a:extLst>
              <a:ext uri="{FF2B5EF4-FFF2-40B4-BE49-F238E27FC236}">
                <a16:creationId xmlns:a16="http://schemas.microsoft.com/office/drawing/2014/main" id="{957CB3F5-6F72-4B23-B0FA-959F38D0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17" y="3720858"/>
            <a:ext cx="1916943" cy="25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2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9 Box Grids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D026E5-F816-43B1-AD2D-67BDA6A82A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606" y="1843145"/>
          <a:ext cx="8130516" cy="4819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172">
                  <a:extLst>
                    <a:ext uri="{9D8B030D-6E8A-4147-A177-3AD203B41FA5}">
                      <a16:colId xmlns:a16="http://schemas.microsoft.com/office/drawing/2014/main" val="420612708"/>
                    </a:ext>
                  </a:extLst>
                </a:gridCol>
                <a:gridCol w="2710172">
                  <a:extLst>
                    <a:ext uri="{9D8B030D-6E8A-4147-A177-3AD203B41FA5}">
                      <a16:colId xmlns:a16="http://schemas.microsoft.com/office/drawing/2014/main" val="3750449182"/>
                    </a:ext>
                  </a:extLst>
                </a:gridCol>
                <a:gridCol w="2710172">
                  <a:extLst>
                    <a:ext uri="{9D8B030D-6E8A-4147-A177-3AD203B41FA5}">
                      <a16:colId xmlns:a16="http://schemas.microsoft.com/office/drawing/2014/main" val="1684393639"/>
                    </a:ext>
                  </a:extLst>
                </a:gridCol>
              </a:tblGrid>
              <a:tr h="398533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radley Hand ITC" panose="03070402050302030203" pitchFamily="66" charset="0"/>
                        </a:rPr>
                        <a:t>B4 – Bioenergetics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81500"/>
                  </a:ext>
                </a:extLst>
              </a:tr>
              <a:tr h="132794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Photosynthesis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Rate of photosynthesis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Required Practical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99973"/>
                  </a:ext>
                </a:extLst>
              </a:tr>
              <a:tr h="15211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Respiration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Metabolism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Anaerobic Respiration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57469"/>
                  </a:ext>
                </a:extLst>
              </a:tr>
              <a:tr h="157229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Exercise </a:t>
                      </a:r>
                    </a:p>
                    <a:p>
                      <a:endParaRPr lang="en-US" b="1" dirty="0">
                        <a:latin typeface="Bradley Hand ITC" panose="03070402050302030203" pitchFamily="66" charset="0"/>
                      </a:endParaRPr>
                    </a:p>
                    <a:p>
                      <a:endParaRPr lang="en-US" b="1" dirty="0">
                        <a:latin typeface="Bradley Hand ITC" panose="03070402050302030203" pitchFamily="66" charset="0"/>
                      </a:endParaRPr>
                    </a:p>
                    <a:p>
                      <a:endParaRPr lang="en-US" b="1" dirty="0">
                        <a:latin typeface="Bradley Hand ITC" panose="03070402050302030203" pitchFamily="66" charset="0"/>
                      </a:endParaRPr>
                    </a:p>
                    <a:p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>
                          <a:latin typeface="Bradley Hand ITC" panose="03070402050302030203" pitchFamily="66" charset="0"/>
                        </a:rPr>
                        <a:t>Extra notes </a:t>
                      </a:r>
                      <a:endParaRPr lang="en-GB" b="1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05498"/>
                  </a:ext>
                </a:extLst>
              </a:tr>
            </a:tbl>
          </a:graphicData>
        </a:graphic>
      </p:graphicFrame>
      <p:pic>
        <p:nvPicPr>
          <p:cNvPr id="1026" name="Picture 2" descr="Image result for combined science revision guide cgp">
            <a:extLst>
              <a:ext uri="{FF2B5EF4-FFF2-40B4-BE49-F238E27FC236}">
                <a16:creationId xmlns:a16="http://schemas.microsoft.com/office/drawing/2014/main" id="{226254A1-C727-43D4-8B66-3991E8E0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90" y="1953642"/>
            <a:ext cx="2320840" cy="327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C262620-0EDC-483A-A605-FDDB6379AE03}"/>
              </a:ext>
            </a:extLst>
          </p:cNvPr>
          <p:cNvSpPr/>
          <p:nvPr/>
        </p:nvSpPr>
        <p:spPr>
          <a:xfrm>
            <a:off x="8868427" y="5386191"/>
            <a:ext cx="2973967" cy="1276861"/>
          </a:xfrm>
          <a:prstGeom prst="wedgeRoundRectCallout">
            <a:avLst>
              <a:gd name="adj1" fmla="val -15358"/>
              <a:gd name="adj2" fmla="val -8926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Condense this book into 25(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ish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) pages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345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2) Memorise</a:t>
            </a:r>
            <a:br>
              <a:rPr lang="en-GB" dirty="0"/>
            </a:br>
            <a:r>
              <a:rPr lang="en-GB" dirty="0"/>
              <a:t>3) Recall 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55" y="1917807"/>
            <a:ext cx="739119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Cover and Test </a:t>
            </a:r>
          </a:p>
          <a:p>
            <a:r>
              <a:rPr lang="en-GB" sz="3600" dirty="0"/>
              <a:t>Cover the information and write down as much as you can remember </a:t>
            </a:r>
          </a:p>
          <a:p>
            <a:r>
              <a:rPr lang="en-GB" sz="3600" dirty="0"/>
              <a:t>Read the information and add in bits you missed </a:t>
            </a:r>
          </a:p>
          <a:p>
            <a:r>
              <a:rPr lang="en-GB" sz="3600" dirty="0"/>
              <a:t>Repeat.  Repeat.  Repeat 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Revision cards and </a:t>
            </a:r>
            <a:r>
              <a:rPr lang="en-GB" sz="4800" dirty="0" err="1">
                <a:solidFill>
                  <a:srgbClr val="C00000"/>
                </a:solidFill>
              </a:rPr>
              <a:t>brainscape</a:t>
            </a:r>
            <a:r>
              <a:rPr lang="en-GB" sz="4800" dirty="0">
                <a:solidFill>
                  <a:srgbClr val="C00000"/>
                </a:solidFill>
              </a:rPr>
              <a:t> cards </a:t>
            </a:r>
          </a:p>
          <a:p>
            <a:r>
              <a:rPr lang="en-GB" sz="3600" dirty="0"/>
              <a:t>Start with a small number 4-8 </a:t>
            </a:r>
          </a:p>
          <a:p>
            <a:r>
              <a:rPr lang="en-GB" sz="3600" dirty="0"/>
              <a:t>Read question </a:t>
            </a:r>
            <a:r>
              <a:rPr lang="en-GB" sz="3600" dirty="0">
                <a:sym typeface="Wingdings" panose="05000000000000000000" pitchFamily="2" charset="2"/>
              </a:rPr>
              <a:t> Say answer  Check answer </a:t>
            </a:r>
            <a:endParaRPr lang="en-GB" sz="3600" dirty="0"/>
          </a:p>
          <a:p>
            <a:r>
              <a:rPr lang="en-GB" sz="3600" dirty="0"/>
              <a:t>Repeat.  Repeat.  Repeat </a:t>
            </a: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endParaRPr lang="en-GB" sz="48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C706676-1361-45AE-9DDE-18E9E3CB4620}"/>
              </a:ext>
            </a:extLst>
          </p:cNvPr>
          <p:cNvSpPr/>
          <p:nvPr/>
        </p:nvSpPr>
        <p:spPr>
          <a:xfrm>
            <a:off x="8213271" y="2139048"/>
            <a:ext cx="3771900" cy="4143930"/>
          </a:xfrm>
          <a:prstGeom prst="wedgeRoundRectCallout">
            <a:avLst>
              <a:gd name="adj1" fmla="val -43399"/>
              <a:gd name="adj2" fmla="val -25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</a:rPr>
              <a:t>What can we do to help?</a:t>
            </a:r>
          </a:p>
          <a:p>
            <a:pPr algn="ctr"/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Encourage pupils to use </a:t>
            </a:r>
            <a:r>
              <a:rPr lang="en-US" sz="2300" dirty="0" err="1">
                <a:solidFill>
                  <a:schemeClr val="tx1"/>
                </a:solidFill>
              </a:rPr>
              <a:t>brainscape</a:t>
            </a:r>
            <a:r>
              <a:rPr lang="en-US" sz="2300" dirty="0">
                <a:solidFill>
                  <a:schemeClr val="tx1"/>
                </a:solidFill>
              </a:rPr>
              <a:t>/cards during ‘free’ time e.g. car journeys </a:t>
            </a:r>
            <a:r>
              <a:rPr lang="en-US" sz="2300" dirty="0" err="1">
                <a:solidFill>
                  <a:schemeClr val="tx1"/>
                </a:solidFill>
              </a:rPr>
              <a:t>etc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Test on new material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Regularly revisit and test material already revised </a:t>
            </a:r>
          </a:p>
          <a:p>
            <a:pPr algn="ct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0605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4) Practice 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06" y="1843144"/>
            <a:ext cx="7951035" cy="4751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Practice Questions and Past Papers</a:t>
            </a:r>
          </a:p>
          <a:p>
            <a:r>
              <a:rPr lang="en-GB" sz="3600" dirty="0"/>
              <a:t>Complete the practice questions under exam conditions </a:t>
            </a:r>
          </a:p>
          <a:p>
            <a:r>
              <a:rPr lang="en-GB" sz="3600" dirty="0"/>
              <a:t>Fill in every answer even if they do not know – best guess is better than a gap</a:t>
            </a:r>
            <a:endParaRPr lang="en-GB" sz="1500" dirty="0"/>
          </a:p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Mark Schemes </a:t>
            </a:r>
          </a:p>
          <a:p>
            <a:r>
              <a:rPr lang="en-GB" sz="3600" dirty="0"/>
              <a:t>Mark carefully, filling in corrections 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</a:rPr>
              <a:t>Re-revise </a:t>
            </a:r>
          </a:p>
          <a:p>
            <a:r>
              <a:rPr lang="en-GB" sz="3600" dirty="0"/>
              <a:t>Go back to areas they got wrong and look over their notes </a:t>
            </a:r>
          </a:p>
          <a:p>
            <a:pPr marL="0" indent="0">
              <a:buNone/>
            </a:pPr>
            <a:endParaRPr lang="en-GB" sz="3600" dirty="0"/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endParaRPr lang="en-GB" sz="48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C706676-1361-45AE-9DDE-18E9E3CB4620}"/>
              </a:ext>
            </a:extLst>
          </p:cNvPr>
          <p:cNvSpPr/>
          <p:nvPr/>
        </p:nvSpPr>
        <p:spPr>
          <a:xfrm>
            <a:off x="8528181" y="2139048"/>
            <a:ext cx="3456990" cy="4143930"/>
          </a:xfrm>
          <a:prstGeom prst="wedgeRoundRectCallout">
            <a:avLst>
              <a:gd name="adj1" fmla="val -43399"/>
              <a:gd name="adj2" fmla="val -25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</a:rPr>
              <a:t>What can we do to help?</a:t>
            </a:r>
          </a:p>
          <a:p>
            <a:pPr algn="ctr"/>
            <a:endParaRPr lang="en-US" sz="23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Remind pupils how important exam practice is.  We would not take a driving test without getting in a car!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Help with marking</a:t>
            </a:r>
          </a:p>
          <a:p>
            <a:pPr algn="ct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112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D22D-6731-CF4F-97B0-E00BB696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015" y="263137"/>
            <a:ext cx="4395184" cy="1325563"/>
          </a:xfrm>
        </p:spPr>
        <p:txBody>
          <a:bodyPr/>
          <a:lstStyle/>
          <a:p>
            <a:r>
              <a:rPr lang="en-GB" dirty="0"/>
              <a:t>Using Revision Cards</a:t>
            </a: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A1F4B2-6A29-457E-B2C0-F5E74B5D4E77}"/>
              </a:ext>
            </a:extLst>
          </p:cNvPr>
          <p:cNvSpPr txBox="1">
            <a:spLocks/>
          </p:cNvSpPr>
          <p:nvPr/>
        </p:nvSpPr>
        <p:spPr>
          <a:xfrm>
            <a:off x="7460919" y="194945"/>
            <a:ext cx="2218899" cy="545137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Key Principles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071052-2537-4BF4-981F-70DAB96DA2D6}"/>
              </a:ext>
            </a:extLst>
          </p:cNvPr>
          <p:cNvCxnSpPr>
            <a:cxnSpLocks/>
          </p:cNvCxnSpPr>
          <p:nvPr/>
        </p:nvCxnSpPr>
        <p:spPr>
          <a:xfrm>
            <a:off x="9362748" y="575014"/>
            <a:ext cx="2479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7D8C9F-226D-46A7-B558-E92BE95312EF}"/>
              </a:ext>
            </a:extLst>
          </p:cNvPr>
          <p:cNvCxnSpPr>
            <a:cxnSpLocks/>
          </p:cNvCxnSpPr>
          <p:nvPr/>
        </p:nvCxnSpPr>
        <p:spPr>
          <a:xfrm>
            <a:off x="7494347" y="1737420"/>
            <a:ext cx="43480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854D2E4-EC0C-454B-917A-18C971C4A33A}"/>
              </a:ext>
            </a:extLst>
          </p:cNvPr>
          <p:cNvSpPr txBox="1">
            <a:spLocks/>
          </p:cNvSpPr>
          <p:nvPr/>
        </p:nvSpPr>
        <p:spPr>
          <a:xfrm>
            <a:off x="7451067" y="800869"/>
            <a:ext cx="4649321" cy="926919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 err="1"/>
              <a:t>Summarise</a:t>
            </a:r>
            <a:r>
              <a:rPr lang="en-US" dirty="0"/>
              <a:t>  2) </a:t>
            </a:r>
            <a:r>
              <a:rPr lang="en-US" dirty="0" err="1"/>
              <a:t>Memorise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  Recall           4)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C67AA-B360-494A-9FAD-16E1EE62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6" y="194945"/>
            <a:ext cx="1439164" cy="14223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0910756-0F05-402E-A2F3-147E74319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06" y="1577384"/>
            <a:ext cx="7951035" cy="47517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4400" dirty="0">
              <a:solidFill>
                <a:srgbClr val="C00000"/>
              </a:solidFill>
            </a:endParaRPr>
          </a:p>
          <a:p>
            <a:pPr lvl="1"/>
            <a:r>
              <a:rPr lang="en-GB" sz="4400" dirty="0"/>
              <a:t> 6 cards </a:t>
            </a:r>
          </a:p>
          <a:p>
            <a:pPr lvl="1"/>
            <a:r>
              <a:rPr lang="en-GB" sz="4400" dirty="0"/>
              <a:t> Read question </a:t>
            </a:r>
          </a:p>
          <a:p>
            <a:pPr lvl="1"/>
            <a:r>
              <a:rPr lang="en-GB" sz="4400" dirty="0"/>
              <a:t> Try to answer </a:t>
            </a:r>
          </a:p>
          <a:p>
            <a:pPr lvl="1"/>
            <a:r>
              <a:rPr lang="en-GB" sz="4400" dirty="0"/>
              <a:t> Look at answer </a:t>
            </a:r>
          </a:p>
          <a:p>
            <a:pPr lvl="1"/>
            <a:r>
              <a:rPr lang="en-GB" sz="4400" dirty="0"/>
              <a:t> Repeat </a:t>
            </a:r>
          </a:p>
          <a:p>
            <a:endParaRPr lang="en-GB" sz="48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BECA467-B6E9-427B-9E33-2505C2B2BE3D}"/>
              </a:ext>
            </a:extLst>
          </p:cNvPr>
          <p:cNvSpPr/>
          <p:nvPr/>
        </p:nvSpPr>
        <p:spPr>
          <a:xfrm>
            <a:off x="7156938" y="2139048"/>
            <a:ext cx="4828233" cy="4143930"/>
          </a:xfrm>
          <a:prstGeom prst="wedgeRoundRectCallout">
            <a:avLst>
              <a:gd name="adj1" fmla="val -43399"/>
              <a:gd name="adj2" fmla="val -256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can we do to help?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Being tested by someone else is better than testing yourself! 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3697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c6e9ca-86b9-4b3f-84c6-29c930ce532d">
      <Terms xmlns="http://schemas.microsoft.com/office/infopath/2007/PartnerControls"/>
    </lcf76f155ced4ddcb4097134ff3c332f>
    <TaxCatchAll xmlns="2388ac28-7eb2-4bec-a93e-bf00ec59bd08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6A454E77B3B4D9D7654FA6412AC87" ma:contentTypeVersion="19" ma:contentTypeDescription="Create a new document." ma:contentTypeScope="" ma:versionID="8b423105a6c934db676f38ccab9fc9cc">
  <xsd:schema xmlns:xsd="http://www.w3.org/2001/XMLSchema" xmlns:xs="http://www.w3.org/2001/XMLSchema" xmlns:p="http://schemas.microsoft.com/office/2006/metadata/properties" xmlns:ns2="dcc6e9ca-86b9-4b3f-84c6-29c930ce532d" xmlns:ns3="2388ac28-7eb2-4bec-a93e-bf00ec59bd08" targetNamespace="http://schemas.microsoft.com/office/2006/metadata/properties" ma:root="true" ma:fieldsID="ba396838f01832119e3ac91a07cd792a" ns2:_="" ns3:_="">
    <xsd:import namespace="dcc6e9ca-86b9-4b3f-84c6-29c930ce532d"/>
    <xsd:import namespace="2388ac28-7eb2-4bec-a93e-bf00ec59bd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e9ca-86b9-4b3f-84c6-29c930ce5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7cbe9a-8433-4c84-a7e4-01526573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8ac28-7eb2-4bec-a93e-bf00ec59bd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b4507b-18e0-479c-a2a1-2e5aadfc0f0a}" ma:internalName="TaxCatchAll" ma:showField="CatchAllData" ma:web="2388ac28-7eb2-4bec-a93e-bf00ec59bd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20FB1-A8AC-4F76-B916-427836FD1805}">
  <ds:schemaRefs>
    <ds:schemaRef ds:uri="dcc6e9ca-86b9-4b3f-84c6-29c930ce532d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2388ac28-7eb2-4bec-a93e-bf00ec59bd08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A20D1EB-1335-4329-822D-DFC44605B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1C107-33B8-40C5-BF63-E471711C5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6e9ca-86b9-4b3f-84c6-29c930ce532d"/>
    <ds:schemaRef ds:uri="2388ac28-7eb2-4bec-a93e-bf00ec59bd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543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Wingdings</vt:lpstr>
      <vt:lpstr>Office Theme</vt:lpstr>
      <vt:lpstr>Noadswood Science Department</vt:lpstr>
      <vt:lpstr>Key principles of Science Revision </vt:lpstr>
      <vt:lpstr>The Science Frog Page</vt:lpstr>
      <vt:lpstr>The Science Frog Page</vt:lpstr>
      <vt:lpstr>1) Summarising </vt:lpstr>
      <vt:lpstr>9 Box Grids</vt:lpstr>
      <vt:lpstr>2) Memorise 3) Recall </vt:lpstr>
      <vt:lpstr>4) Practice </vt:lpstr>
      <vt:lpstr>Using Revision Cards</vt:lpstr>
      <vt:lpstr>The importance of homework …</vt:lpstr>
      <vt:lpstr>Key ways we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Science Revision</dc:title>
  <dc:creator>Fry, Miss S</dc:creator>
  <cp:lastModifiedBy>Fry, Ms S</cp:lastModifiedBy>
  <cp:revision>19</cp:revision>
  <dcterms:created xsi:type="dcterms:W3CDTF">2024-01-17T21:46:09Z</dcterms:created>
  <dcterms:modified xsi:type="dcterms:W3CDTF">2025-11-04T15:40:10Z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0x010100B276A454E77B3B4D9D7654FA6412AC87</vt:lpwstr>
  </property>
  <property fmtid="{D5CDD505-2E9C-101B-9397-08002B2CF9AE}" pid="3" name="Order">
    <vt:r8>17860800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